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13"/>
  </p:notesMasterIdLst>
  <p:handoutMasterIdLst>
    <p:handoutMasterId r:id="rId14"/>
  </p:handoutMasterIdLst>
  <p:sldIdLst>
    <p:sldId id="566" r:id="rId2"/>
    <p:sldId id="492" r:id="rId3"/>
    <p:sldId id="501" r:id="rId4"/>
    <p:sldId id="523" r:id="rId5"/>
    <p:sldId id="527" r:id="rId6"/>
    <p:sldId id="568" r:id="rId7"/>
    <p:sldId id="530" r:id="rId8"/>
    <p:sldId id="532" r:id="rId9"/>
    <p:sldId id="533" r:id="rId10"/>
    <p:sldId id="536" r:id="rId11"/>
    <p:sldId id="537" r:id="rId12"/>
  </p:sldIdLst>
  <p:sldSz cx="9906000" cy="6858000" type="A4"/>
  <p:notesSz cx="6797675" cy="992822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11">
          <p15:clr>
            <a:srgbClr val="A4A3A4"/>
          </p15:clr>
        </p15:guide>
        <p15:guide id="2" orient="horz" pos="73">
          <p15:clr>
            <a:srgbClr val="A4A3A4"/>
          </p15:clr>
        </p15:guide>
        <p15:guide id="3" pos="388">
          <p15:clr>
            <a:srgbClr val="A4A3A4"/>
          </p15:clr>
        </p15:guide>
        <p15:guide id="4" pos="3939">
          <p15:clr>
            <a:srgbClr val="A4A3A4"/>
          </p15:clr>
        </p15:guide>
        <p15:guide id="5" pos="2485">
          <p15:clr>
            <a:srgbClr val="A4A3A4"/>
          </p15:clr>
        </p15:guide>
        <p15:guide id="6" pos="2440">
          <p15:clr>
            <a:srgbClr val="A4A3A4"/>
          </p15:clr>
        </p15:guide>
        <p15:guide id="7" orient="horz" pos="253">
          <p15:clr>
            <a:srgbClr val="A4A3A4"/>
          </p15:clr>
        </p15:guide>
        <p15:guide id="8" orient="horz" pos="1687">
          <p15:clr>
            <a:srgbClr val="A4A3A4"/>
          </p15:clr>
        </p15:guide>
        <p15:guide id="9" orient="horz" pos="3165">
          <p15:clr>
            <a:srgbClr val="A4A3A4"/>
          </p15:clr>
        </p15:guide>
        <p15:guide id="10" orient="horz" pos="4177">
          <p15:clr>
            <a:srgbClr val="A4A3A4"/>
          </p15:clr>
        </p15:guide>
        <p15:guide id="11" orient="horz" pos="3326">
          <p15:clr>
            <a:srgbClr val="A4A3A4"/>
          </p15:clr>
        </p15:guide>
        <p15:guide id="12" orient="horz" pos="2688">
          <p15:clr>
            <a:srgbClr val="A4A3A4"/>
          </p15:clr>
        </p15:guide>
        <p15:guide id="13" orient="horz" pos="825">
          <p15:clr>
            <a:srgbClr val="A4A3A4"/>
          </p15:clr>
        </p15:guide>
        <p15:guide id="14" pos="383">
          <p15:clr>
            <a:srgbClr val="A4A3A4"/>
          </p15:clr>
        </p15:guide>
        <p15:guide id="15" pos="3606">
          <p15:clr>
            <a:srgbClr val="A4A3A4"/>
          </p15:clr>
        </p15:guide>
        <p15:guide id="16" pos="4841">
          <p15:clr>
            <a:srgbClr val="A4A3A4"/>
          </p15:clr>
        </p15:guide>
        <p15:guide id="17" pos="2373">
          <p15:clr>
            <a:srgbClr val="A4A3A4"/>
          </p15:clr>
        </p15:guide>
        <p15:guide id="18" pos="5501">
          <p15:clr>
            <a:srgbClr val="A4A3A4"/>
          </p15:clr>
        </p15:guide>
        <p15:guide id="19" pos="6144">
          <p15:clr>
            <a:srgbClr val="A4A3A4"/>
          </p15:clr>
        </p15:guide>
        <p15:guide id="20" pos="3115">
          <p15:clr>
            <a:srgbClr val="A4A3A4"/>
          </p15:clr>
        </p15:guide>
        <p15:guide id="21" pos="164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>
          <p15:clr>
            <a:srgbClr val="A4A3A4"/>
          </p15:clr>
        </p15:guide>
        <p15:guide id="2" pos="2140">
          <p15:clr>
            <a:srgbClr val="A4A3A4"/>
          </p15:clr>
        </p15:guide>
        <p15:guide id="3" orient="horz" pos="3128">
          <p15:clr>
            <a:srgbClr val="A4A3A4"/>
          </p15:clr>
        </p15:guide>
        <p15:guide id="4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600"/>
    <a:srgbClr val="000000"/>
    <a:srgbClr val="4D4D4D"/>
    <a:srgbClr val="DF0024"/>
    <a:srgbClr val="955CCD"/>
    <a:srgbClr val="42A62A"/>
    <a:srgbClr val="009EE0"/>
    <a:srgbClr val="E0001B"/>
    <a:srgbClr val="64A12D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Keine Formatvorlage, kein Raster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outlineView">
  <p:normalViewPr showOutlineIcons="0" preferSingleView="1">
    <p:restoredLeft sz="34580" autoAdjust="0"/>
    <p:restoredTop sz="86410" autoAdjust="0"/>
  </p:normalViewPr>
  <p:slideViewPr>
    <p:cSldViewPr snapToGrid="0" showGuides="1">
      <p:cViewPr varScale="1">
        <p:scale>
          <a:sx n="96" d="100"/>
          <a:sy n="96" d="100"/>
        </p:scale>
        <p:origin x="72" y="84"/>
      </p:cViewPr>
      <p:guideLst>
        <p:guide orient="horz" pos="1411"/>
        <p:guide orient="horz" pos="73"/>
        <p:guide pos="388"/>
        <p:guide pos="3939"/>
        <p:guide pos="2485"/>
        <p:guide pos="2440"/>
        <p:guide orient="horz" pos="253"/>
        <p:guide orient="horz" pos="1687"/>
        <p:guide orient="horz" pos="3165"/>
        <p:guide orient="horz" pos="4177"/>
        <p:guide orient="horz" pos="3326"/>
        <p:guide orient="horz" pos="2688"/>
        <p:guide orient="horz" pos="825"/>
        <p:guide pos="383"/>
        <p:guide pos="3606"/>
        <p:guide pos="4841"/>
        <p:guide pos="2373"/>
        <p:guide pos="5501"/>
        <p:guide pos="6144"/>
        <p:guide pos="3115"/>
        <p:guide pos="164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95" d="100"/>
          <a:sy n="95" d="100"/>
        </p:scale>
        <p:origin x="-3582" y="-108"/>
      </p:cViewPr>
      <p:guideLst>
        <p:guide orient="horz" pos="3110"/>
        <p:guide pos="2140"/>
        <p:guide orient="horz" pos="3128"/>
        <p:guide pos="214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14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-Arbeitsblatt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194749647406569E-2"/>
          <c:y val="4.2105263157894736E-2"/>
          <c:w val="0.87356689246280261"/>
          <c:h val="0.78127815483097462"/>
        </c:manualLayout>
      </c:layout>
      <c:barChart>
        <c:barDir val="bar"/>
        <c:grouping val="stacked"/>
        <c:varyColors val="0"/>
        <c:ser>
          <c:idx val="4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tx2"/>
            </a:solidFill>
            <a:ln w="3175">
              <a:solidFill>
                <a:schemeClr val="bg2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</c:dPt>
          <c:dPt>
            <c:idx val="2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85</c:v>
                </c:pt>
                <c:pt idx="3">
                  <c:v>88</c:v>
                </c:pt>
                <c:pt idx="5">
                  <c:v>80</c:v>
                </c:pt>
                <c:pt idx="6">
                  <c:v>90</c:v>
                </c:pt>
                <c:pt idx="7">
                  <c:v>92</c:v>
                </c:pt>
                <c:pt idx="10">
                  <c:v>83</c:v>
                </c:pt>
                <c:pt idx="12">
                  <c:v>73</c:v>
                </c:pt>
                <c:pt idx="13">
                  <c:v>79</c:v>
                </c:pt>
                <c:pt idx="14">
                  <c:v>93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chemeClr val="accent2"/>
            </a:solidFill>
            <a:ln w="3175">
              <a:solidFill>
                <a:schemeClr val="bg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8</c:v>
                </c:pt>
                <c:pt idx="3">
                  <c:v>6</c:v>
                </c:pt>
                <c:pt idx="5">
                  <c:v>8</c:v>
                </c:pt>
                <c:pt idx="6">
                  <c:v>5</c:v>
                </c:pt>
                <c:pt idx="7">
                  <c:v>5</c:v>
                </c:pt>
                <c:pt idx="10">
                  <c:v>9</c:v>
                </c:pt>
                <c:pt idx="12">
                  <c:v>12</c:v>
                </c:pt>
                <c:pt idx="13">
                  <c:v>10</c:v>
                </c:pt>
                <c:pt idx="14">
                  <c:v>4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</c:strCache>
            </c:strRef>
          </c:tx>
          <c:spPr>
            <a:solidFill>
              <a:schemeClr val="accent3"/>
            </a:solidFill>
            <a:ln w="3175">
              <a:solidFill>
                <a:schemeClr val="bg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3</c:v>
                </c:pt>
                <c:pt idx="3">
                  <c:v>2</c:v>
                </c:pt>
                <c:pt idx="5">
                  <c:v>6</c:v>
                </c:pt>
                <c:pt idx="6">
                  <c:v>1</c:v>
                </c:pt>
                <c:pt idx="7">
                  <c:v>1</c:v>
                </c:pt>
                <c:pt idx="10">
                  <c:v>3</c:v>
                </c:pt>
                <c:pt idx="12">
                  <c:v>5</c:v>
                </c:pt>
                <c:pt idx="13">
                  <c:v>5</c:v>
                </c:pt>
                <c:pt idx="14">
                  <c:v>1</c:v>
                </c:pt>
              </c:numCache>
            </c:numRef>
          </c:val>
        </c:ser>
        <c:ser>
          <c:idx val="2"/>
          <c:order val="3"/>
          <c:tx>
            <c:strRef>
              <c:f>Sheet1!$E$1</c:f>
              <c:strCache>
                <c:ptCount val="1"/>
              </c:strCache>
            </c:strRef>
          </c:tx>
          <c:spPr>
            <a:solidFill>
              <a:schemeClr val="accent6"/>
            </a:solidFill>
            <a:ln w="3175">
              <a:solidFill>
                <a:schemeClr val="bg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Sheet1!$E$2:$E$16</c:f>
              <c:numCache>
                <c:formatCode>General</c:formatCode>
                <c:ptCount val="15"/>
                <c:pt idx="0">
                  <c:v>3</c:v>
                </c:pt>
                <c:pt idx="3">
                  <c:v>2</c:v>
                </c:pt>
                <c:pt idx="5">
                  <c:v>3</c:v>
                </c:pt>
                <c:pt idx="6">
                  <c:v>2</c:v>
                </c:pt>
                <c:pt idx="7">
                  <c:v>1</c:v>
                </c:pt>
                <c:pt idx="10">
                  <c:v>4</c:v>
                </c:pt>
                <c:pt idx="12">
                  <c:v>5</c:v>
                </c:pt>
                <c:pt idx="13">
                  <c:v>5</c:v>
                </c:pt>
                <c:pt idx="14">
                  <c:v>1</c:v>
                </c:pt>
              </c:numCache>
            </c:numRef>
          </c:val>
        </c:ser>
        <c:ser>
          <c:idx val="3"/>
          <c:order val="4"/>
          <c:tx>
            <c:strRef>
              <c:f>Sheet1!$F$1</c:f>
              <c:strCache>
                <c:ptCount val="1"/>
              </c:strCache>
            </c:strRef>
          </c:tx>
          <c:spPr>
            <a:solidFill>
              <a:schemeClr val="accent5"/>
            </a:solidFill>
            <a:ln w="3175">
              <a:solidFill>
                <a:schemeClr val="bg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Sheet1!$F$2:$F$16</c:f>
              <c:numCache>
                <c:formatCode>General</c:formatCode>
                <c:ptCount val="15"/>
                <c:pt idx="6">
                  <c:v>1</c:v>
                </c:pt>
                <c:pt idx="12">
                  <c:v>1</c:v>
                </c:pt>
                <c:pt idx="13">
                  <c:v>1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</c:strCache>
            </c:strRef>
          </c:tx>
          <c:spPr>
            <a:solidFill>
              <a:schemeClr val="bg2"/>
            </a:solidFill>
            <a:ln w="3175">
              <a:solidFill>
                <a:schemeClr val="bg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Sheet1!$G$2:$G$16</c:f>
              <c:numCache>
                <c:formatCode>General</c:formatCode>
                <c:ptCount val="15"/>
                <c:pt idx="0">
                  <c:v>1</c:v>
                </c:pt>
                <c:pt idx="3">
                  <c:v>2</c:v>
                </c:pt>
                <c:pt idx="5">
                  <c:v>3</c:v>
                </c:pt>
                <c:pt idx="6">
                  <c:v>1</c:v>
                </c:pt>
                <c:pt idx="7">
                  <c:v>1</c:v>
                </c:pt>
                <c:pt idx="10">
                  <c:v>1</c:v>
                </c:pt>
                <c:pt idx="12">
                  <c:v>4</c:v>
                </c:pt>
                <c:pt idx="14">
                  <c:v>1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</c:strCache>
            </c:strRef>
          </c:tx>
          <c:spPr>
            <a:solidFill>
              <a:schemeClr val="bg1"/>
            </a:solidFill>
            <a:ln w="3175">
              <a:solidFill>
                <a:schemeClr val="bg2"/>
              </a:solidFill>
            </a:ln>
          </c:spPr>
          <c:invertIfNegative val="0"/>
          <c:dLbls>
            <c:delete val="1"/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Sheet1!$H$2:$H$16</c:f>
              <c:numCache>
                <c:formatCode>General</c:formatCode>
                <c:ptCount val="1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5"/>
        <c:overlap val="100"/>
        <c:axId val="112113032"/>
        <c:axId val="112111464"/>
      </c:barChart>
      <c:catAx>
        <c:axId val="11211303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112111464"/>
        <c:crossesAt val="0"/>
        <c:auto val="1"/>
        <c:lblAlgn val="ctr"/>
        <c:lblOffset val="100"/>
        <c:noMultiLvlLbl val="0"/>
      </c:catAx>
      <c:valAx>
        <c:axId val="112111464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112113032"/>
        <c:crosses val="autoZero"/>
        <c:crossBetween val="between"/>
        <c:majorUnit val="10"/>
        <c:min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0" i="0" u="none" strike="noStrike" baseline="0">
          <a:solidFill>
            <a:schemeClr val="bg2"/>
          </a:solidFill>
          <a:latin typeface="+mn-lt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852274552889687E-2"/>
          <c:y val="3.8245123325614964E-2"/>
          <c:w val="0.79372227964427888"/>
          <c:h val="0.876045163271632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Tabelle1!$A$1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DF0024"/>
            </a:solidFill>
            <a:ln w="3175">
              <a:solidFill>
                <a:srgbClr val="4D4D4D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 w="3175">
                <a:solidFill>
                  <a:srgbClr val="4D4D4D"/>
                </a:solidFill>
              </a:ln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  <c:spPr>
              <a:solidFill>
                <a:schemeClr val="bg1"/>
              </a:solidFill>
              <a:ln w="3175">
                <a:solidFill>
                  <a:srgbClr val="4D4D4D"/>
                </a:solidFill>
              </a:ln>
            </c:spPr>
          </c:dPt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rgbClr val="4D4D4D"/>
                    </a:solidFill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Tabelle1!$A$2:$A$10</c:f>
              <c:numCache>
                <c:formatCode>General</c:formatCode>
                <c:ptCount val="9"/>
              </c:numCache>
            </c:numRef>
          </c:val>
        </c:ser>
        <c:ser>
          <c:idx val="1"/>
          <c:order val="1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2"/>
            </a:solidFill>
            <a:ln w="3175">
              <a:solidFill>
                <a:srgbClr val="4D4D4D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8"/>
            <c:invertIfNegative val="0"/>
            <c:bubble3D val="0"/>
          </c:dPt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100">
                    <a:solidFill>
                      <a:schemeClr val="bg2"/>
                    </a:solidFill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Tabelle1!$B$2:$B$10</c:f>
              <c:numCache>
                <c:formatCode>General</c:formatCode>
                <c:ptCount val="9"/>
                <c:pt idx="0">
                  <c:v>40</c:v>
                </c:pt>
                <c:pt idx="1">
                  <c:v>12</c:v>
                </c:pt>
                <c:pt idx="2">
                  <c:v>15</c:v>
                </c:pt>
                <c:pt idx="3">
                  <c:v>14</c:v>
                </c:pt>
                <c:pt idx="4">
                  <c:v>13</c:v>
                </c:pt>
                <c:pt idx="5">
                  <c:v>9</c:v>
                </c:pt>
                <c:pt idx="6">
                  <c:v>5</c:v>
                </c:pt>
                <c:pt idx="7">
                  <c:v>4</c:v>
                </c:pt>
                <c:pt idx="8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343280712"/>
        <c:axId val="343088192"/>
      </c:barChart>
      <c:catAx>
        <c:axId val="34328071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43088192"/>
        <c:crosses val="autoZero"/>
        <c:auto val="1"/>
        <c:lblAlgn val="ctr"/>
        <c:lblOffset val="100"/>
        <c:noMultiLvlLbl val="0"/>
      </c:catAx>
      <c:valAx>
        <c:axId val="343088192"/>
        <c:scaling>
          <c:orientation val="minMax"/>
          <c:max val="6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343280712"/>
        <c:crosses val="autoZero"/>
        <c:crossBetween val="between"/>
        <c:majorUnit val="20"/>
        <c:minorUnit val="1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852274552889687E-2"/>
          <c:y val="3.8245123325614964E-2"/>
          <c:w val="0.56498009558214024"/>
          <c:h val="0.876045163271632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Tabelle1!$A$1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DF0024"/>
            </a:solidFill>
            <a:ln w="3175">
              <a:solidFill>
                <a:srgbClr val="4D4D4D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 w="3175">
                <a:solidFill>
                  <a:srgbClr val="4D4D4D"/>
                </a:solidFill>
              </a:ln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  <c:spPr>
              <a:solidFill>
                <a:schemeClr val="bg1"/>
              </a:solidFill>
              <a:ln w="3175">
                <a:solidFill>
                  <a:srgbClr val="4D4D4D"/>
                </a:solidFill>
              </a:ln>
            </c:spPr>
          </c:dPt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rgbClr val="4D4D4D"/>
                    </a:solidFill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Tabelle1!$A$2:$A$10</c:f>
              <c:numCache>
                <c:formatCode>General</c:formatCode>
                <c:ptCount val="9"/>
              </c:numCache>
            </c:numRef>
          </c:val>
        </c:ser>
        <c:ser>
          <c:idx val="1"/>
          <c:order val="1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3"/>
            </a:solidFill>
            <a:ln w="3175">
              <a:solidFill>
                <a:srgbClr val="4D4D4D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8"/>
            <c:invertIfNegative val="0"/>
            <c:bubble3D val="0"/>
          </c:dPt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100">
                    <a:solidFill>
                      <a:schemeClr val="bg2"/>
                    </a:solidFill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Tabelle1!$B$2:$B$10</c:f>
              <c:numCache>
                <c:formatCode>General</c:formatCode>
                <c:ptCount val="9"/>
                <c:pt idx="0">
                  <c:v>32</c:v>
                </c:pt>
                <c:pt idx="1">
                  <c:v>12</c:v>
                </c:pt>
                <c:pt idx="2">
                  <c:v>11</c:v>
                </c:pt>
                <c:pt idx="3">
                  <c:v>14</c:v>
                </c:pt>
                <c:pt idx="4">
                  <c:v>5</c:v>
                </c:pt>
                <c:pt idx="5">
                  <c:v>7</c:v>
                </c:pt>
                <c:pt idx="6">
                  <c:v>7</c:v>
                </c:pt>
                <c:pt idx="7">
                  <c:v>4</c:v>
                </c:pt>
                <c:pt idx="8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344810504"/>
        <c:axId val="344810896"/>
      </c:barChart>
      <c:catAx>
        <c:axId val="34481050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44810896"/>
        <c:crosses val="autoZero"/>
        <c:auto val="1"/>
        <c:lblAlgn val="ctr"/>
        <c:lblOffset val="100"/>
        <c:noMultiLvlLbl val="0"/>
      </c:catAx>
      <c:valAx>
        <c:axId val="344810896"/>
        <c:scaling>
          <c:orientation val="minMax"/>
          <c:max val="8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344810504"/>
        <c:crosses val="autoZero"/>
        <c:crossBetween val="between"/>
        <c:majorUnit val="20"/>
        <c:minorUnit val="1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852274552889687E-2"/>
          <c:y val="3.8245123325614964E-2"/>
          <c:w val="0.56498009558214024"/>
          <c:h val="0.876045163271632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Tabelle1!$A$1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DF0024"/>
            </a:solidFill>
            <a:ln w="3175">
              <a:solidFill>
                <a:srgbClr val="4D4D4D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 w="3175">
                <a:solidFill>
                  <a:srgbClr val="4D4D4D"/>
                </a:solidFill>
              </a:ln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  <c:spPr>
              <a:solidFill>
                <a:schemeClr val="bg1"/>
              </a:solidFill>
              <a:ln w="3175">
                <a:solidFill>
                  <a:srgbClr val="4D4D4D"/>
                </a:solidFill>
              </a:ln>
            </c:spPr>
          </c:dPt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rgbClr val="4D4D4D"/>
                    </a:solidFill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Tabelle1!$A$2:$A$10</c:f>
              <c:numCache>
                <c:formatCode>General</c:formatCode>
                <c:ptCount val="9"/>
              </c:numCache>
            </c:numRef>
          </c:val>
        </c:ser>
        <c:ser>
          <c:idx val="1"/>
          <c:order val="1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2"/>
            </a:solidFill>
            <a:ln w="3175">
              <a:solidFill>
                <a:srgbClr val="4D4D4D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8"/>
            <c:invertIfNegative val="0"/>
            <c:bubble3D val="0"/>
          </c:dPt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100">
                    <a:solidFill>
                      <a:schemeClr val="bg2"/>
                    </a:solidFill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Tabelle1!$B$2:$B$10</c:f>
              <c:numCache>
                <c:formatCode>General</c:formatCode>
                <c:ptCount val="9"/>
                <c:pt idx="0">
                  <c:v>41</c:v>
                </c:pt>
                <c:pt idx="1">
                  <c:v>11</c:v>
                </c:pt>
                <c:pt idx="2">
                  <c:v>15</c:v>
                </c:pt>
                <c:pt idx="3">
                  <c:v>14</c:v>
                </c:pt>
                <c:pt idx="4">
                  <c:v>14</c:v>
                </c:pt>
                <c:pt idx="5">
                  <c:v>11</c:v>
                </c:pt>
                <c:pt idx="6">
                  <c:v>5</c:v>
                </c:pt>
                <c:pt idx="7">
                  <c:v>3</c:v>
                </c:pt>
                <c:pt idx="8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344811680"/>
        <c:axId val="344812072"/>
      </c:barChart>
      <c:catAx>
        <c:axId val="344811680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44812072"/>
        <c:crosses val="autoZero"/>
        <c:auto val="1"/>
        <c:lblAlgn val="ctr"/>
        <c:lblOffset val="100"/>
        <c:noMultiLvlLbl val="0"/>
      </c:catAx>
      <c:valAx>
        <c:axId val="344812072"/>
        <c:scaling>
          <c:orientation val="minMax"/>
          <c:max val="8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344811680"/>
        <c:crosses val="autoZero"/>
        <c:crossBetween val="between"/>
        <c:majorUnit val="20"/>
        <c:minorUnit val="1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852274552889687E-2"/>
          <c:y val="3.8245123325614964E-2"/>
          <c:w val="0.56498009558214024"/>
          <c:h val="0.876045163271632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Tabelle1!$A$1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DF0024"/>
            </a:solidFill>
            <a:ln w="3175">
              <a:solidFill>
                <a:srgbClr val="4D4D4D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 w="3175">
                <a:solidFill>
                  <a:srgbClr val="4D4D4D"/>
                </a:solidFill>
              </a:ln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  <c:spPr>
              <a:solidFill>
                <a:schemeClr val="bg1"/>
              </a:solidFill>
              <a:ln w="3175">
                <a:solidFill>
                  <a:srgbClr val="4D4D4D"/>
                </a:solidFill>
              </a:ln>
            </c:spPr>
          </c:dPt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rgbClr val="4D4D4D"/>
                    </a:solidFill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Tabelle1!$A$2:$A$10</c:f>
              <c:numCache>
                <c:formatCode>General</c:formatCode>
                <c:ptCount val="9"/>
              </c:numCache>
            </c:numRef>
          </c:val>
        </c:ser>
        <c:ser>
          <c:idx val="1"/>
          <c:order val="1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2"/>
            </a:solidFill>
            <a:ln w="3175">
              <a:solidFill>
                <a:srgbClr val="4D4D4D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8"/>
            <c:invertIfNegative val="0"/>
            <c:bubble3D val="0"/>
          </c:dPt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100">
                    <a:solidFill>
                      <a:schemeClr val="bg2"/>
                    </a:solidFill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Tabelle1!$B$2:$B$10</c:f>
              <c:numCache>
                <c:formatCode>General</c:formatCode>
                <c:ptCount val="9"/>
                <c:pt idx="0">
                  <c:v>51</c:v>
                </c:pt>
                <c:pt idx="1">
                  <c:v>7</c:v>
                </c:pt>
                <c:pt idx="2">
                  <c:v>14</c:v>
                </c:pt>
                <c:pt idx="3">
                  <c:v>11</c:v>
                </c:pt>
                <c:pt idx="4">
                  <c:v>13</c:v>
                </c:pt>
                <c:pt idx="5">
                  <c:v>5</c:v>
                </c:pt>
                <c:pt idx="6">
                  <c:v>6</c:v>
                </c:pt>
                <c:pt idx="7">
                  <c:v>3</c:v>
                </c:pt>
                <c:pt idx="8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344812856"/>
        <c:axId val="344813248"/>
      </c:barChart>
      <c:catAx>
        <c:axId val="344812856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44813248"/>
        <c:crosses val="autoZero"/>
        <c:auto val="1"/>
        <c:lblAlgn val="ctr"/>
        <c:lblOffset val="100"/>
        <c:noMultiLvlLbl val="0"/>
      </c:catAx>
      <c:valAx>
        <c:axId val="344813248"/>
        <c:scaling>
          <c:orientation val="minMax"/>
          <c:max val="8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344812856"/>
        <c:crosses val="autoZero"/>
        <c:crossBetween val="between"/>
        <c:majorUnit val="20"/>
        <c:minorUnit val="1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852274552889687E-2"/>
          <c:y val="3.8245123325614964E-2"/>
          <c:w val="0.56498009558214024"/>
          <c:h val="0.876045163271632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Tabelle1!$A$1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DF0024"/>
            </a:solidFill>
            <a:ln w="3175">
              <a:solidFill>
                <a:srgbClr val="4D4D4D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 w="3175">
                <a:solidFill>
                  <a:srgbClr val="4D4D4D"/>
                </a:solidFill>
              </a:ln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  <c:spPr>
              <a:solidFill>
                <a:schemeClr val="bg1"/>
              </a:solidFill>
              <a:ln w="3175">
                <a:solidFill>
                  <a:srgbClr val="4D4D4D"/>
                </a:solidFill>
              </a:ln>
            </c:spPr>
          </c:dPt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rgbClr val="4D4D4D"/>
                    </a:solidFill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Tabelle1!$A$2:$A$10</c:f>
              <c:numCache>
                <c:formatCode>General</c:formatCode>
                <c:ptCount val="9"/>
              </c:numCache>
            </c:numRef>
          </c:val>
        </c:ser>
        <c:ser>
          <c:idx val="1"/>
          <c:order val="1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3"/>
            </a:solidFill>
            <a:ln w="3175">
              <a:solidFill>
                <a:srgbClr val="4D4D4D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8"/>
            <c:invertIfNegative val="0"/>
            <c:bubble3D val="0"/>
          </c:dPt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100">
                    <a:solidFill>
                      <a:schemeClr val="bg2"/>
                    </a:solidFill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Tabelle1!$B$2:$B$10</c:f>
              <c:numCache>
                <c:formatCode>General</c:formatCode>
                <c:ptCount val="9"/>
                <c:pt idx="0">
                  <c:v>29</c:v>
                </c:pt>
                <c:pt idx="1">
                  <c:v>16</c:v>
                </c:pt>
                <c:pt idx="2">
                  <c:v>11</c:v>
                </c:pt>
                <c:pt idx="3">
                  <c:v>11</c:v>
                </c:pt>
                <c:pt idx="4">
                  <c:v>8</c:v>
                </c:pt>
                <c:pt idx="5">
                  <c:v>7</c:v>
                </c:pt>
                <c:pt idx="6">
                  <c:v>7</c:v>
                </c:pt>
                <c:pt idx="7">
                  <c:v>6</c:v>
                </c:pt>
                <c:pt idx="8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344814032"/>
        <c:axId val="344814424"/>
      </c:barChart>
      <c:catAx>
        <c:axId val="34481403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44814424"/>
        <c:crosses val="autoZero"/>
        <c:auto val="1"/>
        <c:lblAlgn val="ctr"/>
        <c:lblOffset val="100"/>
        <c:noMultiLvlLbl val="0"/>
      </c:catAx>
      <c:valAx>
        <c:axId val="344814424"/>
        <c:scaling>
          <c:orientation val="minMax"/>
          <c:max val="8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344814032"/>
        <c:crosses val="autoZero"/>
        <c:crossBetween val="between"/>
        <c:majorUnit val="20"/>
        <c:minorUnit val="1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194749647406569E-2"/>
          <c:y val="4.2105263157894736E-2"/>
          <c:w val="0.87356689246280261"/>
          <c:h val="0.78127815483097462"/>
        </c:manualLayout>
      </c:layout>
      <c:barChart>
        <c:barDir val="bar"/>
        <c:grouping val="stacked"/>
        <c:varyColors val="0"/>
        <c:ser>
          <c:idx val="4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tx2"/>
            </a:solidFill>
            <a:ln w="3175">
              <a:solidFill>
                <a:schemeClr val="bg2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</c:dPt>
          <c:dPt>
            <c:idx val="2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24</c:v>
                </c:pt>
                <c:pt idx="3">
                  <c:v>30</c:v>
                </c:pt>
                <c:pt idx="5">
                  <c:v>15</c:v>
                </c:pt>
                <c:pt idx="6">
                  <c:v>35</c:v>
                </c:pt>
                <c:pt idx="7">
                  <c:v>37</c:v>
                </c:pt>
                <c:pt idx="10">
                  <c:v>20</c:v>
                </c:pt>
                <c:pt idx="12">
                  <c:v>13</c:v>
                </c:pt>
                <c:pt idx="13">
                  <c:v>23</c:v>
                </c:pt>
                <c:pt idx="14">
                  <c:v>21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chemeClr val="accent2"/>
            </a:solidFill>
            <a:ln w="3175">
              <a:solidFill>
                <a:schemeClr val="bg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18</c:v>
                </c:pt>
                <c:pt idx="3">
                  <c:v>17</c:v>
                </c:pt>
                <c:pt idx="5">
                  <c:v>19</c:v>
                </c:pt>
                <c:pt idx="6">
                  <c:v>15</c:v>
                </c:pt>
                <c:pt idx="7">
                  <c:v>16</c:v>
                </c:pt>
                <c:pt idx="10">
                  <c:v>19</c:v>
                </c:pt>
                <c:pt idx="12">
                  <c:v>16</c:v>
                </c:pt>
                <c:pt idx="13">
                  <c:v>16</c:v>
                </c:pt>
                <c:pt idx="14">
                  <c:v>25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</c:strCache>
            </c:strRef>
          </c:tx>
          <c:spPr>
            <a:solidFill>
              <a:schemeClr val="accent3"/>
            </a:solidFill>
            <a:ln w="3175">
              <a:solidFill>
                <a:schemeClr val="bg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22</c:v>
                </c:pt>
                <c:pt idx="3">
                  <c:v>22</c:v>
                </c:pt>
                <c:pt idx="5">
                  <c:v>21</c:v>
                </c:pt>
                <c:pt idx="6">
                  <c:v>22</c:v>
                </c:pt>
                <c:pt idx="7">
                  <c:v>23</c:v>
                </c:pt>
                <c:pt idx="10">
                  <c:v>21</c:v>
                </c:pt>
                <c:pt idx="12">
                  <c:v>24</c:v>
                </c:pt>
                <c:pt idx="13">
                  <c:v>20</c:v>
                </c:pt>
                <c:pt idx="14">
                  <c:v>20</c:v>
                </c:pt>
              </c:numCache>
            </c:numRef>
          </c:val>
        </c:ser>
        <c:ser>
          <c:idx val="2"/>
          <c:order val="3"/>
          <c:tx>
            <c:strRef>
              <c:f>Sheet1!$E$1</c:f>
              <c:strCache>
                <c:ptCount val="1"/>
              </c:strCache>
            </c:strRef>
          </c:tx>
          <c:spPr>
            <a:solidFill>
              <a:schemeClr val="accent6"/>
            </a:solidFill>
            <a:ln w="3175">
              <a:solidFill>
                <a:schemeClr val="bg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Sheet1!$E$2:$E$16</c:f>
              <c:numCache>
                <c:formatCode>General</c:formatCode>
                <c:ptCount val="15"/>
                <c:pt idx="0">
                  <c:v>22</c:v>
                </c:pt>
                <c:pt idx="3">
                  <c:v>21</c:v>
                </c:pt>
                <c:pt idx="5">
                  <c:v>25</c:v>
                </c:pt>
                <c:pt idx="6">
                  <c:v>23</c:v>
                </c:pt>
                <c:pt idx="7">
                  <c:v>17</c:v>
                </c:pt>
                <c:pt idx="10">
                  <c:v>22</c:v>
                </c:pt>
                <c:pt idx="12">
                  <c:v>23</c:v>
                </c:pt>
                <c:pt idx="13">
                  <c:v>23</c:v>
                </c:pt>
                <c:pt idx="14">
                  <c:v>21</c:v>
                </c:pt>
              </c:numCache>
            </c:numRef>
          </c:val>
        </c:ser>
        <c:ser>
          <c:idx val="3"/>
          <c:order val="4"/>
          <c:tx>
            <c:strRef>
              <c:f>Sheet1!$F$1</c:f>
              <c:strCache>
                <c:ptCount val="1"/>
              </c:strCache>
            </c:strRef>
          </c:tx>
          <c:spPr>
            <a:solidFill>
              <a:schemeClr val="bg2"/>
            </a:solidFill>
            <a:ln w="3175">
              <a:solidFill>
                <a:schemeClr val="bg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Sheet1!$F$2:$F$16</c:f>
              <c:numCache>
                <c:formatCode>General</c:formatCode>
                <c:ptCount val="15"/>
                <c:pt idx="0">
                  <c:v>14</c:v>
                </c:pt>
                <c:pt idx="3">
                  <c:v>10</c:v>
                </c:pt>
                <c:pt idx="5">
                  <c:v>20</c:v>
                </c:pt>
                <c:pt idx="6">
                  <c:v>5</c:v>
                </c:pt>
                <c:pt idx="7">
                  <c:v>7</c:v>
                </c:pt>
                <c:pt idx="10">
                  <c:v>18</c:v>
                </c:pt>
                <c:pt idx="12">
                  <c:v>24</c:v>
                </c:pt>
                <c:pt idx="13">
                  <c:v>18</c:v>
                </c:pt>
                <c:pt idx="14">
                  <c:v>13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</c:strCache>
            </c:strRef>
          </c:tx>
          <c:spPr>
            <a:solidFill>
              <a:schemeClr val="bg2"/>
            </a:solidFill>
            <a:ln w="3175">
              <a:solidFill>
                <a:schemeClr val="bg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Sheet1!$G$2:$G$16</c:f>
              <c:numCache>
                <c:formatCode>General</c:formatCode>
                <c:ptCount val="15"/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</c:strCache>
            </c:strRef>
          </c:tx>
          <c:spPr>
            <a:solidFill>
              <a:schemeClr val="bg1"/>
            </a:solidFill>
            <a:ln w="3175">
              <a:solidFill>
                <a:schemeClr val="bg2"/>
              </a:solidFill>
            </a:ln>
          </c:spPr>
          <c:invertIfNegative val="0"/>
          <c:dLbls>
            <c:delete val="1"/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Sheet1!$H$2:$H$16</c:f>
              <c:numCache>
                <c:formatCode>General</c:formatCode>
                <c:ptCount val="1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5"/>
        <c:overlap val="100"/>
        <c:axId val="343402728"/>
        <c:axId val="343403120"/>
      </c:barChart>
      <c:catAx>
        <c:axId val="343402728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43403120"/>
        <c:crossesAt val="0"/>
        <c:auto val="1"/>
        <c:lblAlgn val="ctr"/>
        <c:lblOffset val="100"/>
        <c:noMultiLvlLbl val="0"/>
      </c:catAx>
      <c:valAx>
        <c:axId val="343403120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343402728"/>
        <c:crosses val="autoZero"/>
        <c:crossBetween val="between"/>
        <c:majorUnit val="10"/>
        <c:min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0" i="0" u="none" strike="noStrike" baseline="0">
          <a:solidFill>
            <a:schemeClr val="bg2"/>
          </a:solidFill>
          <a:latin typeface="+mn-lt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4868771203760627E-3"/>
          <c:y val="4.2105263157894736E-2"/>
          <c:w val="0.66392530172441833"/>
          <c:h val="0.87684526482236913"/>
        </c:manualLayout>
      </c:layout>
      <c:barChart>
        <c:barDir val="bar"/>
        <c:grouping val="clustered"/>
        <c:varyColors val="0"/>
        <c:ser>
          <c:idx val="4"/>
          <c:order val="0"/>
          <c:tx>
            <c:strRef>
              <c:f>Sheet1!$B$1</c:f>
              <c:strCache>
                <c:ptCount val="1"/>
                <c:pt idx="0">
                  <c:v> insgesamt</c:v>
                </c:pt>
              </c:strCache>
            </c:strRef>
          </c:tx>
          <c:spPr>
            <a:solidFill>
              <a:schemeClr val="tx2"/>
            </a:solidFill>
            <a:ln w="3175">
              <a:solidFill>
                <a:schemeClr val="bg2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</c:dPt>
          <c:dPt>
            <c:idx val="2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66</c:v>
                </c:pt>
                <c:pt idx="1">
                  <c:v>14</c:v>
                </c:pt>
                <c:pt idx="2">
                  <c:v>9</c:v>
                </c:pt>
                <c:pt idx="3">
                  <c:v>2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 Jungen</c:v>
                </c:pt>
              </c:strCache>
            </c:strRef>
          </c:tx>
          <c:spPr>
            <a:solidFill>
              <a:schemeClr val="accent1"/>
            </a:solidFill>
            <a:ln w="3175">
              <a:solidFill>
                <a:schemeClr val="bg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Sheet1!$C$2:$C$5</c:f>
              <c:numCache>
                <c:formatCode>General</c:formatCode>
                <c:ptCount val="4"/>
                <c:pt idx="0">
                  <c:v>68</c:v>
                </c:pt>
                <c:pt idx="1">
                  <c:v>11</c:v>
                </c:pt>
                <c:pt idx="2">
                  <c:v>7</c:v>
                </c:pt>
                <c:pt idx="3">
                  <c:v>2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  <c:pt idx="0">
                  <c:v> Mädchen</c:v>
                </c:pt>
              </c:strCache>
            </c:strRef>
          </c:tx>
          <c:spPr>
            <a:solidFill>
              <a:schemeClr val="accent3"/>
            </a:solidFill>
            <a:ln w="3175">
              <a:solidFill>
                <a:schemeClr val="bg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Sheet1!$A$2:$A$5</c:f>
              <c:numCache>
                <c:formatCode>General</c:formatCode>
                <c:ptCount val="4"/>
              </c:numCache>
            </c:numRef>
          </c:cat>
          <c:val>
            <c:numRef>
              <c:f>Sheet1!$D$2:$D$5</c:f>
              <c:numCache>
                <c:formatCode>General</c:formatCode>
                <c:ptCount val="4"/>
                <c:pt idx="0">
                  <c:v>64</c:v>
                </c:pt>
                <c:pt idx="1">
                  <c:v>18</c:v>
                </c:pt>
                <c:pt idx="2">
                  <c:v>10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0"/>
        <c:overlap val="-10"/>
        <c:axId val="343342696"/>
        <c:axId val="342275624"/>
      </c:barChart>
      <c:catAx>
        <c:axId val="343342696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42275624"/>
        <c:crossesAt val="0"/>
        <c:auto val="1"/>
        <c:lblAlgn val="ctr"/>
        <c:lblOffset val="100"/>
        <c:noMultiLvlLbl val="0"/>
      </c:catAx>
      <c:valAx>
        <c:axId val="342275624"/>
        <c:scaling>
          <c:orientation val="minMax"/>
          <c:max val="8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343342696"/>
        <c:crosses val="autoZero"/>
        <c:crossBetween val="between"/>
        <c:majorUnit val="10"/>
        <c:minorUnit val="10"/>
      </c:valAx>
      <c:spPr>
        <a:noFill/>
        <a:ln w="25400">
          <a:noFill/>
        </a:ln>
      </c:spPr>
    </c:plotArea>
    <c:legend>
      <c:legendPos val="r"/>
      <c:layout>
        <c:manualLayout>
          <c:xMode val="edge"/>
          <c:yMode val="edge"/>
          <c:x val="0.40280053493139001"/>
          <c:y val="0.72816814898963889"/>
          <c:w val="0.17995765043110873"/>
          <c:h val="0.16092822118473185"/>
        </c:manualLayout>
      </c:layout>
      <c:overlay val="0"/>
    </c:legend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0" i="0" u="none" strike="noStrike" baseline="0">
          <a:solidFill>
            <a:schemeClr val="bg2"/>
          </a:solidFill>
          <a:latin typeface="+mn-lt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194749647406569E-2"/>
          <c:y val="4.2105263157894736E-2"/>
          <c:w val="0.87356689246280261"/>
          <c:h val="0.78127815483097462"/>
        </c:manualLayout>
      </c:layout>
      <c:barChart>
        <c:barDir val="bar"/>
        <c:grouping val="stacked"/>
        <c:varyColors val="0"/>
        <c:ser>
          <c:idx val="4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tx2"/>
            </a:solidFill>
            <a:ln w="3175">
              <a:solidFill>
                <a:schemeClr val="bg2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</c:dPt>
          <c:dPt>
            <c:idx val="2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12</c:v>
                </c:pt>
                <c:pt idx="3">
                  <c:v>15</c:v>
                </c:pt>
                <c:pt idx="5">
                  <c:v>10</c:v>
                </c:pt>
                <c:pt idx="6">
                  <c:v>15</c:v>
                </c:pt>
                <c:pt idx="7">
                  <c:v>21</c:v>
                </c:pt>
                <c:pt idx="10">
                  <c:v>8</c:v>
                </c:pt>
                <c:pt idx="12">
                  <c:v>3</c:v>
                </c:pt>
                <c:pt idx="13">
                  <c:v>7</c:v>
                </c:pt>
                <c:pt idx="14">
                  <c:v>12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chemeClr val="accent2"/>
            </a:solidFill>
            <a:ln w="3175">
              <a:solidFill>
                <a:schemeClr val="bg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16</c:v>
                </c:pt>
                <c:pt idx="3">
                  <c:v>19</c:v>
                </c:pt>
                <c:pt idx="5">
                  <c:v>9</c:v>
                </c:pt>
                <c:pt idx="6">
                  <c:v>25</c:v>
                </c:pt>
                <c:pt idx="7">
                  <c:v>22</c:v>
                </c:pt>
                <c:pt idx="10">
                  <c:v>14</c:v>
                </c:pt>
                <c:pt idx="12">
                  <c:v>10</c:v>
                </c:pt>
                <c:pt idx="13">
                  <c:v>13</c:v>
                </c:pt>
                <c:pt idx="14">
                  <c:v>17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</c:strCache>
            </c:strRef>
          </c:tx>
          <c:spPr>
            <a:solidFill>
              <a:schemeClr val="accent3"/>
            </a:solidFill>
            <a:ln w="3175">
              <a:solidFill>
                <a:schemeClr val="bg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29</c:v>
                </c:pt>
                <c:pt idx="3">
                  <c:v>31</c:v>
                </c:pt>
                <c:pt idx="5">
                  <c:v>29</c:v>
                </c:pt>
                <c:pt idx="6">
                  <c:v>30</c:v>
                </c:pt>
                <c:pt idx="7">
                  <c:v>33</c:v>
                </c:pt>
                <c:pt idx="10">
                  <c:v>28</c:v>
                </c:pt>
                <c:pt idx="12">
                  <c:v>23</c:v>
                </c:pt>
                <c:pt idx="13">
                  <c:v>31</c:v>
                </c:pt>
                <c:pt idx="14">
                  <c:v>30</c:v>
                </c:pt>
              </c:numCache>
            </c:numRef>
          </c:val>
        </c:ser>
        <c:ser>
          <c:idx val="2"/>
          <c:order val="3"/>
          <c:tx>
            <c:strRef>
              <c:f>Sheet1!$E$1</c:f>
              <c:strCache>
                <c:ptCount val="1"/>
              </c:strCache>
            </c:strRef>
          </c:tx>
          <c:spPr>
            <a:solidFill>
              <a:schemeClr val="accent6"/>
            </a:solidFill>
            <a:ln w="3175">
              <a:solidFill>
                <a:schemeClr val="bg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Sheet1!$E$2:$E$16</c:f>
              <c:numCache>
                <c:formatCode>General</c:formatCode>
                <c:ptCount val="15"/>
                <c:pt idx="0">
                  <c:v>27</c:v>
                </c:pt>
                <c:pt idx="3">
                  <c:v>24</c:v>
                </c:pt>
                <c:pt idx="5">
                  <c:v>30</c:v>
                </c:pt>
                <c:pt idx="6">
                  <c:v>22</c:v>
                </c:pt>
                <c:pt idx="7">
                  <c:v>19</c:v>
                </c:pt>
                <c:pt idx="10">
                  <c:v>30</c:v>
                </c:pt>
                <c:pt idx="12">
                  <c:v>35</c:v>
                </c:pt>
                <c:pt idx="13">
                  <c:v>29</c:v>
                </c:pt>
                <c:pt idx="14">
                  <c:v>28</c:v>
                </c:pt>
              </c:numCache>
            </c:numRef>
          </c:val>
        </c:ser>
        <c:ser>
          <c:idx val="3"/>
          <c:order val="4"/>
          <c:tx>
            <c:strRef>
              <c:f>Sheet1!$F$1</c:f>
              <c:strCache>
                <c:ptCount val="1"/>
              </c:strCache>
            </c:strRef>
          </c:tx>
          <c:spPr>
            <a:solidFill>
              <a:schemeClr val="bg2"/>
            </a:solidFill>
            <a:ln w="3175">
              <a:solidFill>
                <a:schemeClr val="bg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Sheet1!$F$2:$F$16</c:f>
              <c:numCache>
                <c:formatCode>General</c:formatCode>
                <c:ptCount val="15"/>
                <c:pt idx="0">
                  <c:v>16</c:v>
                </c:pt>
                <c:pt idx="3">
                  <c:v>11</c:v>
                </c:pt>
                <c:pt idx="5">
                  <c:v>22</c:v>
                </c:pt>
                <c:pt idx="6">
                  <c:v>7</c:v>
                </c:pt>
                <c:pt idx="7">
                  <c:v>5</c:v>
                </c:pt>
                <c:pt idx="10">
                  <c:v>20</c:v>
                </c:pt>
                <c:pt idx="12">
                  <c:v>29</c:v>
                </c:pt>
                <c:pt idx="13">
                  <c:v>20</c:v>
                </c:pt>
                <c:pt idx="14">
                  <c:v>13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</c:strCache>
            </c:strRef>
          </c:tx>
          <c:spPr>
            <a:solidFill>
              <a:schemeClr val="bg1"/>
            </a:solidFill>
            <a:ln w="3175">
              <a:solidFill>
                <a:schemeClr val="bg2"/>
              </a:solidFill>
            </a:ln>
          </c:spPr>
          <c:invertIfNegative val="0"/>
          <c:dLbls>
            <c:delete val="1"/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Sheet1!$G$2:$G$16</c:f>
              <c:numCache>
                <c:formatCode>General</c:formatCode>
                <c:ptCount val="15"/>
                <c:pt idx="6">
                  <c:v>1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</c:strCache>
            </c:strRef>
          </c:tx>
          <c:spPr>
            <a:solidFill>
              <a:schemeClr val="bg1"/>
            </a:solidFill>
            <a:ln w="3175">
              <a:solidFill>
                <a:schemeClr val="bg2"/>
              </a:solidFill>
            </a:ln>
          </c:spPr>
          <c:invertIfNegative val="0"/>
          <c:dLbls>
            <c:delete val="1"/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Sheet1!$H$2:$H$16</c:f>
              <c:numCache>
                <c:formatCode>General</c:formatCode>
                <c:ptCount val="15"/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5"/>
        <c:overlap val="100"/>
        <c:axId val="343005576"/>
        <c:axId val="342276016"/>
      </c:barChart>
      <c:catAx>
        <c:axId val="343005576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42276016"/>
        <c:crossesAt val="0"/>
        <c:auto val="1"/>
        <c:lblAlgn val="ctr"/>
        <c:lblOffset val="100"/>
        <c:noMultiLvlLbl val="0"/>
      </c:catAx>
      <c:valAx>
        <c:axId val="342276016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343005576"/>
        <c:crosses val="autoZero"/>
        <c:crossBetween val="between"/>
        <c:majorUnit val="10"/>
        <c:min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0" i="0" u="none" strike="noStrike" baseline="0">
          <a:solidFill>
            <a:schemeClr val="bg2"/>
          </a:solidFill>
          <a:latin typeface="+mn-lt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194749647406569E-2"/>
          <c:y val="4.2105263157894736E-2"/>
          <c:w val="0.87356689246280261"/>
          <c:h val="0.78127815483097462"/>
        </c:manualLayout>
      </c:layout>
      <c:barChart>
        <c:barDir val="bar"/>
        <c:grouping val="stacked"/>
        <c:varyColors val="0"/>
        <c:ser>
          <c:idx val="4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tx2"/>
            </a:solidFill>
            <a:ln w="3175">
              <a:solidFill>
                <a:schemeClr val="bg2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</c:dPt>
          <c:dPt>
            <c:idx val="2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8</c:v>
                </c:pt>
                <c:pt idx="3">
                  <c:v>9</c:v>
                </c:pt>
                <c:pt idx="5">
                  <c:v>10</c:v>
                </c:pt>
                <c:pt idx="6">
                  <c:v>9</c:v>
                </c:pt>
                <c:pt idx="7">
                  <c:v>8</c:v>
                </c:pt>
                <c:pt idx="10">
                  <c:v>7</c:v>
                </c:pt>
                <c:pt idx="12">
                  <c:v>4</c:v>
                </c:pt>
                <c:pt idx="13">
                  <c:v>7</c:v>
                </c:pt>
                <c:pt idx="14">
                  <c:v>9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chemeClr val="accent2"/>
            </a:solidFill>
            <a:ln w="3175">
              <a:solidFill>
                <a:schemeClr val="bg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9</c:v>
                </c:pt>
                <c:pt idx="3">
                  <c:v>11</c:v>
                </c:pt>
                <c:pt idx="5">
                  <c:v>12</c:v>
                </c:pt>
                <c:pt idx="6">
                  <c:v>11</c:v>
                </c:pt>
                <c:pt idx="7">
                  <c:v>10</c:v>
                </c:pt>
                <c:pt idx="10">
                  <c:v>8</c:v>
                </c:pt>
                <c:pt idx="12">
                  <c:v>8</c:v>
                </c:pt>
                <c:pt idx="13">
                  <c:v>9</c:v>
                </c:pt>
                <c:pt idx="14">
                  <c:v>5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</c:strCache>
            </c:strRef>
          </c:tx>
          <c:spPr>
            <a:solidFill>
              <a:schemeClr val="accent3"/>
            </a:solidFill>
            <a:ln w="3175">
              <a:solidFill>
                <a:schemeClr val="bg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2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9</c:v>
                </c:pt>
                <c:pt idx="3">
                  <c:v>10</c:v>
                </c:pt>
                <c:pt idx="5">
                  <c:v>7</c:v>
                </c:pt>
                <c:pt idx="6">
                  <c:v>11</c:v>
                </c:pt>
                <c:pt idx="7">
                  <c:v>13</c:v>
                </c:pt>
                <c:pt idx="10">
                  <c:v>8</c:v>
                </c:pt>
                <c:pt idx="12">
                  <c:v>6</c:v>
                </c:pt>
                <c:pt idx="13">
                  <c:v>8</c:v>
                </c:pt>
                <c:pt idx="14">
                  <c:v>10</c:v>
                </c:pt>
              </c:numCache>
            </c:numRef>
          </c:val>
        </c:ser>
        <c:ser>
          <c:idx val="2"/>
          <c:order val="3"/>
          <c:tx>
            <c:strRef>
              <c:f>Sheet1!$E$1</c:f>
              <c:strCache>
                <c:ptCount val="1"/>
              </c:strCache>
            </c:strRef>
          </c:tx>
          <c:spPr>
            <a:solidFill>
              <a:schemeClr val="accent5"/>
            </a:solidFill>
            <a:ln w="3175">
              <a:solidFill>
                <a:schemeClr val="bg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Sheet1!$E$2:$E$16</c:f>
              <c:numCache>
                <c:formatCode>General</c:formatCode>
                <c:ptCount val="15"/>
                <c:pt idx="0">
                  <c:v>43</c:v>
                </c:pt>
                <c:pt idx="3">
                  <c:v>43</c:v>
                </c:pt>
                <c:pt idx="5">
                  <c:v>40</c:v>
                </c:pt>
                <c:pt idx="6">
                  <c:v>41</c:v>
                </c:pt>
                <c:pt idx="7">
                  <c:v>47</c:v>
                </c:pt>
                <c:pt idx="10">
                  <c:v>44</c:v>
                </c:pt>
                <c:pt idx="12">
                  <c:v>42</c:v>
                </c:pt>
                <c:pt idx="13">
                  <c:v>39</c:v>
                </c:pt>
                <c:pt idx="14">
                  <c:v>50</c:v>
                </c:pt>
              </c:numCache>
            </c:numRef>
          </c:val>
        </c:ser>
        <c:ser>
          <c:idx val="3"/>
          <c:order val="4"/>
          <c:tx>
            <c:strRef>
              <c:f>Sheet1!$F$1</c:f>
              <c:strCache>
                <c:ptCount val="1"/>
              </c:strCache>
            </c:strRef>
          </c:tx>
          <c:spPr>
            <a:solidFill>
              <a:schemeClr val="bg2"/>
            </a:solidFill>
            <a:ln w="3175">
              <a:solidFill>
                <a:schemeClr val="bg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Sheet1!$F$2:$F$16</c:f>
              <c:numCache>
                <c:formatCode>General</c:formatCode>
                <c:ptCount val="15"/>
                <c:pt idx="0">
                  <c:v>30</c:v>
                </c:pt>
                <c:pt idx="3">
                  <c:v>27</c:v>
                </c:pt>
                <c:pt idx="5">
                  <c:v>31</c:v>
                </c:pt>
                <c:pt idx="6">
                  <c:v>28</c:v>
                </c:pt>
                <c:pt idx="7">
                  <c:v>22</c:v>
                </c:pt>
                <c:pt idx="10">
                  <c:v>33</c:v>
                </c:pt>
                <c:pt idx="12">
                  <c:v>39</c:v>
                </c:pt>
                <c:pt idx="13">
                  <c:v>37</c:v>
                </c:pt>
                <c:pt idx="14">
                  <c:v>25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</c:strCache>
            </c:strRef>
          </c:tx>
          <c:spPr>
            <a:solidFill>
              <a:schemeClr val="bg1"/>
            </a:solidFill>
            <a:ln w="3175">
              <a:solidFill>
                <a:schemeClr val="bg2"/>
              </a:solidFill>
            </a:ln>
          </c:spPr>
          <c:invertIfNegative val="0"/>
          <c:dLbls>
            <c:delete val="1"/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Sheet1!$G$2:$G$16</c:f>
              <c:numCache>
                <c:formatCode>General</c:formatCode>
                <c:ptCount val="15"/>
                <c:pt idx="0">
                  <c:v>1</c:v>
                </c:pt>
                <c:pt idx="12">
                  <c:v>1</c:v>
                </c:pt>
                <c:pt idx="1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5"/>
        <c:overlap val="100"/>
        <c:axId val="344626184"/>
        <c:axId val="344626576"/>
      </c:barChart>
      <c:catAx>
        <c:axId val="344626184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44626576"/>
        <c:crossesAt val="0"/>
        <c:auto val="1"/>
        <c:lblAlgn val="ctr"/>
        <c:lblOffset val="100"/>
        <c:noMultiLvlLbl val="0"/>
      </c:catAx>
      <c:valAx>
        <c:axId val="344626576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344626184"/>
        <c:crosses val="autoZero"/>
        <c:crossBetween val="between"/>
        <c:majorUnit val="10"/>
        <c:min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0" i="0" u="none" strike="noStrike" baseline="0">
          <a:solidFill>
            <a:schemeClr val="bg2"/>
          </a:solidFill>
          <a:latin typeface="+mn-lt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194749647406569E-2"/>
          <c:y val="4.2105263157894736E-2"/>
          <c:w val="0.87356689246280261"/>
          <c:h val="0.78127815483097462"/>
        </c:manualLayout>
      </c:layout>
      <c:barChart>
        <c:barDir val="bar"/>
        <c:grouping val="stacked"/>
        <c:varyColors val="0"/>
        <c:ser>
          <c:idx val="4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tx2"/>
            </a:solidFill>
            <a:ln w="3175">
              <a:solidFill>
                <a:schemeClr val="bg2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</c:dPt>
          <c:dPt>
            <c:idx val="2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6</c:v>
                </c:pt>
                <c:pt idx="3">
                  <c:v>7</c:v>
                </c:pt>
                <c:pt idx="5">
                  <c:v>8</c:v>
                </c:pt>
                <c:pt idx="6">
                  <c:v>5</c:v>
                </c:pt>
                <c:pt idx="7">
                  <c:v>6</c:v>
                </c:pt>
                <c:pt idx="10">
                  <c:v>6</c:v>
                </c:pt>
                <c:pt idx="12">
                  <c:v>11</c:v>
                </c:pt>
                <c:pt idx="13">
                  <c:v>5</c:v>
                </c:pt>
                <c:pt idx="14">
                  <c:v>4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chemeClr val="accent2"/>
            </a:solidFill>
            <a:ln w="3175">
              <a:solidFill>
                <a:schemeClr val="bg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16</c:v>
                </c:pt>
                <c:pt idx="3">
                  <c:v>16</c:v>
                </c:pt>
                <c:pt idx="5">
                  <c:v>19</c:v>
                </c:pt>
                <c:pt idx="6">
                  <c:v>19</c:v>
                </c:pt>
                <c:pt idx="7">
                  <c:v>13</c:v>
                </c:pt>
                <c:pt idx="10">
                  <c:v>16</c:v>
                </c:pt>
                <c:pt idx="12">
                  <c:v>21</c:v>
                </c:pt>
                <c:pt idx="13">
                  <c:v>14</c:v>
                </c:pt>
                <c:pt idx="14">
                  <c:v>11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</c:strCache>
            </c:strRef>
          </c:tx>
          <c:spPr>
            <a:solidFill>
              <a:schemeClr val="accent5"/>
            </a:solidFill>
            <a:ln w="3175">
              <a:solidFill>
                <a:schemeClr val="bg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40</c:v>
                </c:pt>
                <c:pt idx="3">
                  <c:v>40</c:v>
                </c:pt>
                <c:pt idx="5">
                  <c:v>43</c:v>
                </c:pt>
                <c:pt idx="6">
                  <c:v>38</c:v>
                </c:pt>
                <c:pt idx="7">
                  <c:v>38</c:v>
                </c:pt>
                <c:pt idx="10">
                  <c:v>40</c:v>
                </c:pt>
                <c:pt idx="12">
                  <c:v>44</c:v>
                </c:pt>
                <c:pt idx="13">
                  <c:v>43</c:v>
                </c:pt>
                <c:pt idx="14">
                  <c:v>34</c:v>
                </c:pt>
              </c:numCache>
            </c:numRef>
          </c:val>
        </c:ser>
        <c:ser>
          <c:idx val="2"/>
          <c:order val="3"/>
          <c:tx>
            <c:strRef>
              <c:f>Sheet1!$E$1</c:f>
              <c:strCache>
                <c:ptCount val="1"/>
              </c:strCache>
            </c:strRef>
          </c:tx>
          <c:spPr>
            <a:solidFill>
              <a:schemeClr val="bg2"/>
            </a:solidFill>
            <a:ln w="3175">
              <a:solidFill>
                <a:schemeClr val="bg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Sheet1!$E$2:$E$16</c:f>
              <c:numCache>
                <c:formatCode>General</c:formatCode>
                <c:ptCount val="15"/>
                <c:pt idx="0">
                  <c:v>38</c:v>
                </c:pt>
                <c:pt idx="3">
                  <c:v>37</c:v>
                </c:pt>
                <c:pt idx="5">
                  <c:v>30</c:v>
                </c:pt>
                <c:pt idx="6">
                  <c:v>38</c:v>
                </c:pt>
                <c:pt idx="7">
                  <c:v>43</c:v>
                </c:pt>
                <c:pt idx="10">
                  <c:v>38</c:v>
                </c:pt>
                <c:pt idx="12">
                  <c:v>24</c:v>
                </c:pt>
                <c:pt idx="13">
                  <c:v>38</c:v>
                </c:pt>
                <c:pt idx="14">
                  <c:v>50</c:v>
                </c:pt>
              </c:numCache>
            </c:numRef>
          </c:val>
        </c:ser>
        <c:ser>
          <c:idx val="3"/>
          <c:order val="4"/>
          <c:tx>
            <c:strRef>
              <c:f>Sheet1!$F$1</c:f>
              <c:strCache>
                <c:ptCount val="1"/>
              </c:strCache>
            </c:strRef>
          </c:tx>
          <c:spPr>
            <a:solidFill>
              <a:schemeClr val="bg1"/>
            </a:solidFill>
            <a:ln w="3175">
              <a:solidFill>
                <a:schemeClr val="bg2"/>
              </a:solidFill>
            </a:ln>
          </c:spPr>
          <c:invertIfNegative val="0"/>
          <c:dLbls>
            <c:delete val="1"/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Sheet1!$F$2:$F$16</c:f>
              <c:numCache>
                <c:formatCode>General</c:formatCode>
                <c:ptCount val="15"/>
                <c:pt idx="1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5"/>
        <c:overlap val="100"/>
        <c:axId val="343215112"/>
        <c:axId val="342277192"/>
      </c:barChart>
      <c:catAx>
        <c:axId val="34321511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42277192"/>
        <c:crossesAt val="0"/>
        <c:auto val="1"/>
        <c:lblAlgn val="ctr"/>
        <c:lblOffset val="100"/>
        <c:noMultiLvlLbl val="0"/>
      </c:catAx>
      <c:valAx>
        <c:axId val="342277192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343215112"/>
        <c:crosses val="autoZero"/>
        <c:crossBetween val="between"/>
        <c:majorUnit val="10"/>
        <c:min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0" i="0" u="none" strike="noStrike" baseline="0">
          <a:solidFill>
            <a:schemeClr val="bg2"/>
          </a:solidFill>
          <a:latin typeface="+mn-lt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2194749647406569E-2"/>
          <c:y val="4.2105263157894736E-2"/>
          <c:w val="0.87356689246280261"/>
          <c:h val="0.78127815483097462"/>
        </c:manualLayout>
      </c:layout>
      <c:barChart>
        <c:barDir val="bar"/>
        <c:grouping val="stacked"/>
        <c:varyColors val="0"/>
        <c:ser>
          <c:idx val="4"/>
          <c:order val="0"/>
          <c:tx>
            <c:strRef>
              <c:f>Sheet1!$B$1</c:f>
              <c:strCache>
                <c:ptCount val="1"/>
              </c:strCache>
            </c:strRef>
          </c:tx>
          <c:spPr>
            <a:solidFill>
              <a:schemeClr val="tx2"/>
            </a:solidFill>
            <a:ln w="3175">
              <a:solidFill>
                <a:schemeClr val="bg2"/>
              </a:solidFill>
              <a:prstDash val="solid"/>
            </a:ln>
          </c:spPr>
          <c:invertIfNegative val="0"/>
          <c:dPt>
            <c:idx val="0"/>
            <c:invertIfNegative val="0"/>
            <c:bubble3D val="0"/>
          </c:dPt>
          <c:dPt>
            <c:idx val="2"/>
            <c:invertIfNegative val="0"/>
            <c:bubble3D val="0"/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Sheet1!$B$2:$B$16</c:f>
              <c:numCache>
                <c:formatCode>General</c:formatCode>
                <c:ptCount val="15"/>
                <c:pt idx="0">
                  <c:v>6</c:v>
                </c:pt>
                <c:pt idx="3">
                  <c:v>6</c:v>
                </c:pt>
                <c:pt idx="5">
                  <c:v>4</c:v>
                </c:pt>
                <c:pt idx="6">
                  <c:v>7</c:v>
                </c:pt>
                <c:pt idx="7">
                  <c:v>8</c:v>
                </c:pt>
                <c:pt idx="10">
                  <c:v>7</c:v>
                </c:pt>
                <c:pt idx="12">
                  <c:v>1</c:v>
                </c:pt>
                <c:pt idx="13">
                  <c:v>9</c:v>
                </c:pt>
                <c:pt idx="14">
                  <c:v>8</c:v>
                </c:pt>
              </c:numCache>
            </c:numRef>
          </c:val>
        </c:ser>
        <c:ser>
          <c:idx val="0"/>
          <c:order val="1"/>
          <c:tx>
            <c:strRef>
              <c:f>Sheet1!$C$1</c:f>
              <c:strCache>
                <c:ptCount val="1"/>
              </c:strCache>
            </c:strRef>
          </c:tx>
          <c:spPr>
            <a:solidFill>
              <a:schemeClr val="accent2"/>
            </a:solidFill>
            <a:ln w="3175">
              <a:solidFill>
                <a:schemeClr val="bg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Sheet1!$C$2:$C$16</c:f>
              <c:numCache>
                <c:formatCode>General</c:formatCode>
                <c:ptCount val="15"/>
                <c:pt idx="0">
                  <c:v>17</c:v>
                </c:pt>
                <c:pt idx="3">
                  <c:v>18</c:v>
                </c:pt>
                <c:pt idx="5">
                  <c:v>16</c:v>
                </c:pt>
                <c:pt idx="6">
                  <c:v>17</c:v>
                </c:pt>
                <c:pt idx="7">
                  <c:v>21</c:v>
                </c:pt>
                <c:pt idx="10">
                  <c:v>15</c:v>
                </c:pt>
                <c:pt idx="12">
                  <c:v>16</c:v>
                </c:pt>
                <c:pt idx="13">
                  <c:v>14</c:v>
                </c:pt>
                <c:pt idx="14">
                  <c:v>18</c:v>
                </c:pt>
              </c:numCache>
            </c:numRef>
          </c:val>
        </c:ser>
        <c:ser>
          <c:idx val="1"/>
          <c:order val="2"/>
          <c:tx>
            <c:strRef>
              <c:f>Sheet1!$D$1</c:f>
              <c:strCache>
                <c:ptCount val="1"/>
              </c:strCache>
            </c:strRef>
          </c:tx>
          <c:spPr>
            <a:solidFill>
              <a:schemeClr val="accent5"/>
            </a:solidFill>
            <a:ln w="3175">
              <a:solidFill>
                <a:schemeClr val="bg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Sheet1!$D$2:$D$16</c:f>
              <c:numCache>
                <c:formatCode>General</c:formatCode>
                <c:ptCount val="15"/>
                <c:pt idx="0">
                  <c:v>36</c:v>
                </c:pt>
                <c:pt idx="3">
                  <c:v>38</c:v>
                </c:pt>
                <c:pt idx="5">
                  <c:v>28</c:v>
                </c:pt>
                <c:pt idx="6">
                  <c:v>43</c:v>
                </c:pt>
                <c:pt idx="7">
                  <c:v>41</c:v>
                </c:pt>
                <c:pt idx="10">
                  <c:v>34</c:v>
                </c:pt>
                <c:pt idx="12">
                  <c:v>37</c:v>
                </c:pt>
                <c:pt idx="13">
                  <c:v>34</c:v>
                </c:pt>
                <c:pt idx="14">
                  <c:v>31</c:v>
                </c:pt>
              </c:numCache>
            </c:numRef>
          </c:val>
        </c:ser>
        <c:ser>
          <c:idx val="2"/>
          <c:order val="3"/>
          <c:tx>
            <c:strRef>
              <c:f>Sheet1!$E$1</c:f>
              <c:strCache>
                <c:ptCount val="1"/>
              </c:strCache>
            </c:strRef>
          </c:tx>
          <c:spPr>
            <a:solidFill>
              <a:schemeClr val="bg2"/>
            </a:solidFill>
            <a:ln w="3175">
              <a:solidFill>
                <a:schemeClr val="bg2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de-D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Sheet1!$E$2:$E$16</c:f>
              <c:numCache>
                <c:formatCode>General</c:formatCode>
                <c:ptCount val="15"/>
                <c:pt idx="0">
                  <c:v>41</c:v>
                </c:pt>
                <c:pt idx="3">
                  <c:v>38</c:v>
                </c:pt>
                <c:pt idx="5">
                  <c:v>52</c:v>
                </c:pt>
                <c:pt idx="6">
                  <c:v>33</c:v>
                </c:pt>
                <c:pt idx="7">
                  <c:v>30</c:v>
                </c:pt>
                <c:pt idx="10">
                  <c:v>44</c:v>
                </c:pt>
                <c:pt idx="12">
                  <c:v>46</c:v>
                </c:pt>
                <c:pt idx="13">
                  <c:v>43</c:v>
                </c:pt>
                <c:pt idx="14">
                  <c:v>42</c:v>
                </c:pt>
              </c:numCache>
            </c:numRef>
          </c:val>
        </c:ser>
        <c:ser>
          <c:idx val="3"/>
          <c:order val="4"/>
          <c:tx>
            <c:strRef>
              <c:f>Sheet1!$F$1</c:f>
              <c:strCache>
                <c:ptCount val="1"/>
              </c:strCache>
            </c:strRef>
          </c:tx>
          <c:spPr>
            <a:solidFill>
              <a:schemeClr val="bg1"/>
            </a:solidFill>
            <a:ln w="3175">
              <a:solidFill>
                <a:schemeClr val="bg2"/>
              </a:solidFill>
            </a:ln>
          </c:spPr>
          <c:invertIfNegative val="0"/>
          <c:dLbls>
            <c:delete val="1"/>
          </c:dLbls>
          <c:cat>
            <c:numRef>
              <c:f>Sheet1!$A$2:$A$16</c:f>
              <c:numCache>
                <c:formatCode>General</c:formatCode>
                <c:ptCount val="15"/>
              </c:numCache>
            </c:numRef>
          </c:cat>
          <c:val>
            <c:numRef>
              <c:f>Sheet1!$F$2:$F$16</c:f>
              <c:numCache>
                <c:formatCode>General</c:formatCode>
                <c:ptCount val="15"/>
                <c:pt idx="14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35"/>
        <c:overlap val="100"/>
        <c:axId val="343277968"/>
        <c:axId val="343278360"/>
      </c:barChart>
      <c:catAx>
        <c:axId val="343277968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43278360"/>
        <c:crossesAt val="0"/>
        <c:auto val="1"/>
        <c:lblAlgn val="ctr"/>
        <c:lblOffset val="100"/>
        <c:noMultiLvlLbl val="0"/>
      </c:catAx>
      <c:valAx>
        <c:axId val="343278360"/>
        <c:scaling>
          <c:orientation val="minMax"/>
          <c:max val="10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343277968"/>
        <c:crosses val="autoZero"/>
        <c:crossBetween val="between"/>
        <c:majorUnit val="10"/>
        <c:min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200" b="0" i="0" u="none" strike="noStrike" baseline="0">
          <a:solidFill>
            <a:schemeClr val="bg2"/>
          </a:solidFill>
          <a:latin typeface="+mn-lt"/>
          <a:ea typeface="Arial"/>
          <a:cs typeface="Arial"/>
        </a:defRPr>
      </a:pPr>
      <a:endParaRPr lang="de-D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852274552889687E-2"/>
          <c:y val="3.8245123325614964E-2"/>
          <c:w val="0.79372227964427888"/>
          <c:h val="0.876045163271632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Tabelle1!$A$1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DF0024"/>
            </a:solidFill>
            <a:ln w="3175">
              <a:solidFill>
                <a:srgbClr val="4D4D4D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 w="3175">
                <a:solidFill>
                  <a:srgbClr val="4D4D4D"/>
                </a:solidFill>
              </a:ln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  <c:spPr>
              <a:solidFill>
                <a:schemeClr val="bg1"/>
              </a:solidFill>
              <a:ln w="3175">
                <a:solidFill>
                  <a:srgbClr val="4D4D4D"/>
                </a:solidFill>
              </a:ln>
            </c:spPr>
          </c:dPt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rgbClr val="4D4D4D"/>
                    </a:solidFill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Tabelle1!$A$2:$A$10</c:f>
              <c:numCache>
                <c:formatCode>General</c:formatCode>
                <c:ptCount val="9"/>
              </c:numCache>
            </c:numRef>
          </c:val>
        </c:ser>
        <c:ser>
          <c:idx val="1"/>
          <c:order val="1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tx1"/>
            </a:solidFill>
            <a:ln w="3175">
              <a:solidFill>
                <a:srgbClr val="4D4D4D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8"/>
            <c:invertIfNegative val="0"/>
            <c:bubble3D val="0"/>
          </c:dPt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100">
                    <a:solidFill>
                      <a:schemeClr val="bg2"/>
                    </a:solidFill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Tabelle1!$B$2:$B$10</c:f>
              <c:numCache>
                <c:formatCode>General</c:formatCode>
                <c:ptCount val="9"/>
                <c:pt idx="0">
                  <c:v>34</c:v>
                </c:pt>
                <c:pt idx="1">
                  <c:v>14</c:v>
                </c:pt>
                <c:pt idx="2">
                  <c:v>14</c:v>
                </c:pt>
                <c:pt idx="3">
                  <c:v>13</c:v>
                </c:pt>
                <c:pt idx="4">
                  <c:v>10</c:v>
                </c:pt>
                <c:pt idx="5">
                  <c:v>9</c:v>
                </c:pt>
                <c:pt idx="6">
                  <c:v>6</c:v>
                </c:pt>
                <c:pt idx="7">
                  <c:v>5</c:v>
                </c:pt>
                <c:pt idx="8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344627752"/>
        <c:axId val="344628144"/>
      </c:barChart>
      <c:catAx>
        <c:axId val="344627752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44628144"/>
        <c:crosses val="autoZero"/>
        <c:auto val="1"/>
        <c:lblAlgn val="ctr"/>
        <c:lblOffset val="100"/>
        <c:noMultiLvlLbl val="0"/>
      </c:catAx>
      <c:valAx>
        <c:axId val="344628144"/>
        <c:scaling>
          <c:orientation val="minMax"/>
          <c:max val="6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344627752"/>
        <c:crosses val="autoZero"/>
        <c:crossBetween val="between"/>
        <c:majorUnit val="20"/>
        <c:minorUnit val="1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2.9852274552889687E-2"/>
          <c:y val="3.8245123325614964E-2"/>
          <c:w val="0.79372227964427888"/>
          <c:h val="0.876045163271632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Tabelle1!$A$1</c:f>
              <c:strCache>
                <c:ptCount val="1"/>
                <c:pt idx="0">
                  <c:v> </c:v>
                </c:pt>
              </c:strCache>
            </c:strRef>
          </c:tx>
          <c:spPr>
            <a:solidFill>
              <a:srgbClr val="DF0024"/>
            </a:solidFill>
            <a:ln w="3175">
              <a:solidFill>
                <a:srgbClr val="4D4D4D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  <c:spPr>
              <a:solidFill>
                <a:schemeClr val="accent4"/>
              </a:solidFill>
              <a:ln w="3175">
                <a:solidFill>
                  <a:srgbClr val="4D4D4D"/>
                </a:solidFill>
              </a:ln>
            </c:spPr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  <c:spPr>
              <a:solidFill>
                <a:schemeClr val="bg1"/>
              </a:solidFill>
              <a:ln w="3175">
                <a:solidFill>
                  <a:srgbClr val="4D4D4D"/>
                </a:solidFill>
              </a:ln>
            </c:spPr>
          </c:dPt>
          <c:dLbls>
            <c:dLbl>
              <c:idx val="8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>
                    <a:solidFill>
                      <a:srgbClr val="4D4D4D"/>
                    </a:solidFill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val>
            <c:numRef>
              <c:f>Tabelle1!$A$2:$A$10</c:f>
              <c:numCache>
                <c:formatCode>General</c:formatCode>
                <c:ptCount val="9"/>
              </c:numCache>
            </c:numRef>
          </c:val>
        </c:ser>
        <c:ser>
          <c:idx val="1"/>
          <c:order val="1"/>
          <c:tx>
            <c:strRef>
              <c:f>Tabelle1!$B$1</c:f>
              <c:strCache>
                <c:ptCount val="1"/>
                <c:pt idx="0">
                  <c:v>Spalte1</c:v>
                </c:pt>
              </c:strCache>
            </c:strRef>
          </c:tx>
          <c:spPr>
            <a:solidFill>
              <a:schemeClr val="accent3"/>
            </a:solidFill>
            <a:ln w="3175">
              <a:solidFill>
                <a:srgbClr val="4D4D4D"/>
              </a:solidFill>
            </a:ln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8"/>
            <c:invertIfNegative val="0"/>
            <c:bubble3D val="0"/>
          </c:dPt>
          <c:dLbls>
            <c:numFmt formatCode="0" sourceLinked="0"/>
            <c:spPr>
              <a:noFill/>
            </c:spPr>
            <c:txPr>
              <a:bodyPr/>
              <a:lstStyle/>
              <a:p>
                <a:pPr>
                  <a:defRPr sz="1100">
                    <a:solidFill>
                      <a:schemeClr val="bg2"/>
                    </a:solidFill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val>
            <c:numRef>
              <c:f>Tabelle1!$B$2:$B$10</c:f>
              <c:numCache>
                <c:formatCode>General</c:formatCode>
                <c:ptCount val="9"/>
                <c:pt idx="0">
                  <c:v>29</c:v>
                </c:pt>
                <c:pt idx="1">
                  <c:v>15</c:v>
                </c:pt>
                <c:pt idx="2">
                  <c:v>13</c:v>
                </c:pt>
                <c:pt idx="3">
                  <c:v>13</c:v>
                </c:pt>
                <c:pt idx="4">
                  <c:v>7</c:v>
                </c:pt>
                <c:pt idx="5">
                  <c:v>9</c:v>
                </c:pt>
                <c:pt idx="6">
                  <c:v>6</c:v>
                </c:pt>
                <c:pt idx="7">
                  <c:v>5</c:v>
                </c:pt>
                <c:pt idx="8">
                  <c:v>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overlap val="100"/>
        <c:axId val="343279536"/>
        <c:axId val="343279928"/>
      </c:barChart>
      <c:catAx>
        <c:axId val="343279536"/>
        <c:scaling>
          <c:orientation val="maxMin"/>
        </c:scaling>
        <c:delete val="1"/>
        <c:axPos val="l"/>
        <c:numFmt formatCode="General" sourceLinked="1"/>
        <c:majorTickMark val="out"/>
        <c:minorTickMark val="none"/>
        <c:tickLblPos val="nextTo"/>
        <c:crossAx val="343279928"/>
        <c:crosses val="autoZero"/>
        <c:auto val="1"/>
        <c:lblAlgn val="ctr"/>
        <c:lblOffset val="100"/>
        <c:noMultiLvlLbl val="0"/>
      </c:catAx>
      <c:valAx>
        <c:axId val="343279928"/>
        <c:scaling>
          <c:orientation val="minMax"/>
          <c:max val="60"/>
          <c:min val="0"/>
        </c:scaling>
        <c:delete val="1"/>
        <c:axPos val="t"/>
        <c:numFmt formatCode="General" sourceLinked="1"/>
        <c:majorTickMark val="out"/>
        <c:minorTickMark val="none"/>
        <c:tickLblPos val="nextTo"/>
        <c:crossAx val="343279536"/>
        <c:crosses val="autoZero"/>
        <c:crossBetween val="between"/>
        <c:majorUnit val="20"/>
        <c:minorUnit val="1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de-DE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46399" cy="496967"/>
          </a:xfrm>
          <a:prstGeom prst="rect">
            <a:avLst/>
          </a:prstGeom>
        </p:spPr>
        <p:txBody>
          <a:bodyPr vert="horz" lIns="91502" tIns="45749" rIns="91502" bIns="45749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9690" y="0"/>
            <a:ext cx="2946399" cy="496967"/>
          </a:xfrm>
          <a:prstGeom prst="rect">
            <a:avLst/>
          </a:prstGeom>
        </p:spPr>
        <p:txBody>
          <a:bodyPr vert="horz" lIns="91502" tIns="45749" rIns="91502" bIns="45749" rtlCol="0"/>
          <a:lstStyle>
            <a:lvl1pPr algn="r">
              <a:defRPr sz="1200"/>
            </a:lvl1pPr>
          </a:lstStyle>
          <a:p>
            <a:fld id="{D9116267-083C-4250-8FDA-EBC78BA640CB}" type="datetimeFigureOut">
              <a:rPr lang="de-DE" smtClean="0"/>
              <a:t>19.02.2018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3" y="9429673"/>
            <a:ext cx="2946399" cy="496966"/>
          </a:xfrm>
          <a:prstGeom prst="rect">
            <a:avLst/>
          </a:prstGeom>
        </p:spPr>
        <p:txBody>
          <a:bodyPr vert="horz" lIns="91502" tIns="45749" rIns="91502" bIns="45749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9690" y="9429673"/>
            <a:ext cx="2946399" cy="496966"/>
          </a:xfrm>
          <a:prstGeom prst="rect">
            <a:avLst/>
          </a:prstGeom>
        </p:spPr>
        <p:txBody>
          <a:bodyPr vert="horz" lIns="91502" tIns="45749" rIns="91502" bIns="45749" rtlCol="0" anchor="b"/>
          <a:lstStyle>
            <a:lvl1pPr algn="r">
              <a:defRPr sz="1200"/>
            </a:lvl1pPr>
          </a:lstStyle>
          <a:p>
            <a:fld id="{AEF5F6BC-EEB2-45B1-8319-6B45F387D9B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16237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3" y="2"/>
            <a:ext cx="2945659" cy="496411"/>
          </a:xfrm>
          <a:prstGeom prst="rect">
            <a:avLst/>
          </a:prstGeom>
        </p:spPr>
        <p:txBody>
          <a:bodyPr vert="horz" lIns="91839" tIns="45919" rIns="91839" bIns="45919" rtlCol="0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8" y="2"/>
            <a:ext cx="2945659" cy="496411"/>
          </a:xfrm>
          <a:prstGeom prst="rect">
            <a:avLst/>
          </a:prstGeom>
        </p:spPr>
        <p:txBody>
          <a:bodyPr vert="horz" lIns="91839" tIns="45919" rIns="91839" bIns="45919" rtlCol="0"/>
          <a:lstStyle>
            <a:lvl1pPr algn="r">
              <a:defRPr sz="1200"/>
            </a:lvl1pPr>
          </a:lstStyle>
          <a:p>
            <a:fld id="{41E00B7B-9F07-4C28-84C0-BF2795AA6A33}" type="datetimeFigureOut">
              <a:rPr lang="de-DE" smtClean="0"/>
              <a:t>19.02.2018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746125"/>
            <a:ext cx="537845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39" tIns="45919" rIns="91839" bIns="45919" rtlCol="0" anchor="ctr"/>
          <a:lstStyle/>
          <a:p>
            <a:endParaRPr lang="de-DE" dirty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15911"/>
            <a:ext cx="5438140" cy="4467701"/>
          </a:xfrm>
          <a:prstGeom prst="rect">
            <a:avLst/>
          </a:prstGeom>
        </p:spPr>
        <p:txBody>
          <a:bodyPr vert="horz" lIns="91839" tIns="45919" rIns="91839" bIns="45919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3" y="9430092"/>
            <a:ext cx="2945659" cy="496411"/>
          </a:xfrm>
          <a:prstGeom prst="rect">
            <a:avLst/>
          </a:prstGeom>
        </p:spPr>
        <p:txBody>
          <a:bodyPr vert="horz" lIns="91839" tIns="45919" rIns="91839" bIns="45919" rtlCol="0" anchor="b"/>
          <a:lstStyle>
            <a:lvl1pPr algn="l">
              <a:defRPr sz="1200"/>
            </a:lvl1pPr>
          </a:lstStyle>
          <a:p>
            <a:endParaRPr lang="de-DE" dirty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8" y="9430092"/>
            <a:ext cx="2945659" cy="496411"/>
          </a:xfrm>
          <a:prstGeom prst="rect">
            <a:avLst/>
          </a:prstGeom>
        </p:spPr>
        <p:txBody>
          <a:bodyPr vert="horz" lIns="91839" tIns="45919" rIns="91839" bIns="45919" rtlCol="0" anchor="b"/>
          <a:lstStyle>
            <a:lvl1pPr algn="r">
              <a:defRPr sz="1200"/>
            </a:lvl1pPr>
          </a:lstStyle>
          <a:p>
            <a:fld id="{4ECB2CB1-E644-402D-B828-B5DF27D30DE3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540371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B2CB1-E644-402D-B828-B5DF27D30DE3}" type="slidenum">
              <a:rPr lang="de-DE" smtClean="0"/>
              <a:t>1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1252873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CB2CB1-E644-402D-B828-B5DF27D30DE3}" type="slidenum">
              <a:rPr lang="de-DE" smtClean="0"/>
              <a:t>2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126210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049491" y="354453"/>
            <a:ext cx="720724" cy="245107"/>
          </a:xfrm>
          <a:prstGeom prst="rect">
            <a:avLst/>
          </a:prstGeom>
        </p:spPr>
      </p:pic>
      <p:cxnSp>
        <p:nvCxnSpPr>
          <p:cNvPr id="9" name="Gerade Verbindung 8"/>
          <p:cNvCxnSpPr/>
          <p:nvPr userDrawn="1"/>
        </p:nvCxnSpPr>
        <p:spPr>
          <a:xfrm flipV="1">
            <a:off x="597600" y="917575"/>
            <a:ext cx="8920162" cy="0"/>
          </a:xfrm>
          <a:prstGeom prst="line">
            <a:avLst/>
          </a:prstGeom>
          <a:ln w="19050">
            <a:solidFill>
              <a:srgbClr val="4D4D4D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 Verbindung 10"/>
          <p:cNvCxnSpPr/>
          <p:nvPr userDrawn="1"/>
        </p:nvCxnSpPr>
        <p:spPr>
          <a:xfrm>
            <a:off x="597600" y="6515100"/>
            <a:ext cx="8402637" cy="0"/>
          </a:xfrm>
          <a:prstGeom prst="line">
            <a:avLst/>
          </a:prstGeom>
          <a:ln w="19050">
            <a:solidFill>
              <a:srgbClr val="4D4D4D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Grafik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232" y="6367462"/>
            <a:ext cx="457768" cy="390525"/>
          </a:xfrm>
          <a:prstGeom prst="rect">
            <a:avLst/>
          </a:prstGeom>
        </p:spPr>
      </p:pic>
      <p:sp>
        <p:nvSpPr>
          <p:cNvPr id="13" name="Datumsplatzhalter 12"/>
          <p:cNvSpPr txBox="1">
            <a:spLocks/>
          </p:cNvSpPr>
          <p:nvPr userDrawn="1"/>
        </p:nvSpPr>
        <p:spPr>
          <a:xfrm>
            <a:off x="9191626" y="6202363"/>
            <a:ext cx="400050" cy="360362"/>
          </a:xfrm>
          <a:prstGeom prst="rect">
            <a:avLst/>
          </a:prstGeom>
        </p:spPr>
        <p:txBody>
          <a:bodyPr lIns="0" tIns="0" rIns="0" bIns="0" anchor="ctr"/>
          <a:lstStyle>
            <a:lvl1pPr>
              <a:defRPr sz="1100">
                <a:solidFill>
                  <a:schemeClr val="bg1"/>
                </a:solidFill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D361607-FADF-0747-A028-7C3387EEE3FC}" type="slidenum">
              <a:rPr kumimoji="0" lang="de-DE" sz="1000" b="0" i="0" u="none" strike="noStrike" kern="1200" cap="none" spc="0" normalizeH="0" baseline="0" noProof="0" smtClean="0">
                <a:ln>
                  <a:noFill/>
                </a:ln>
                <a:solidFill>
                  <a:srgbClr val="E73137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00" b="0" i="0" u="none" strike="noStrike" kern="1200" cap="none" spc="0" normalizeH="0" baseline="0" noProof="0" dirty="0">
              <a:ln>
                <a:noFill/>
              </a:ln>
              <a:solidFill>
                <a:srgbClr val="E73137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1055" y="6584857"/>
            <a:ext cx="351088" cy="187445"/>
          </a:xfrm>
          <a:prstGeom prst="rect">
            <a:avLst/>
          </a:prstGeom>
        </p:spPr>
      </p:pic>
      <p:sp>
        <p:nvSpPr>
          <p:cNvPr id="15" name="Rechteck 14"/>
          <p:cNvSpPr/>
          <p:nvPr userDrawn="1"/>
        </p:nvSpPr>
        <p:spPr>
          <a:xfrm>
            <a:off x="4006500" y="6580351"/>
            <a:ext cx="1885453" cy="210058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pPr algn="ctr">
              <a:lnSpc>
                <a:spcPct val="85000"/>
              </a:lnSpc>
            </a:pPr>
            <a:r>
              <a:rPr lang="de-DE" sz="900" kern="1200" dirty="0" smtClean="0">
                <a:solidFill>
                  <a:srgbClr val="4D4D4D"/>
                </a:solidFill>
                <a:latin typeface="+mn-lt"/>
                <a:ea typeface="Verdana" panose="020B0604030504040204" pitchFamily="34" charset="0"/>
                <a:cs typeface="Verdana" panose="020B0604030504040204" pitchFamily="34" charset="0"/>
              </a:rPr>
              <a:t>Nutzung von sozialen Medien</a:t>
            </a:r>
          </a:p>
        </p:txBody>
      </p:sp>
    </p:spTree>
    <p:extLst>
      <p:ext uri="{BB962C8B-B14F-4D97-AF65-F5344CB8AC3E}">
        <p14:creationId xmlns:p14="http://schemas.microsoft.com/office/powerpoint/2010/main" val="1239107935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9" name="Gerade Verbindung 18"/>
          <p:cNvCxnSpPr/>
          <p:nvPr userDrawn="1"/>
        </p:nvCxnSpPr>
        <p:spPr>
          <a:xfrm flipV="1">
            <a:off x="604315" y="917575"/>
            <a:ext cx="8920162" cy="0"/>
          </a:xfrm>
          <a:prstGeom prst="line">
            <a:avLst/>
          </a:prstGeom>
          <a:ln w="19050">
            <a:solidFill>
              <a:srgbClr val="4D4D4D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049491" y="354453"/>
            <a:ext cx="720724" cy="245107"/>
          </a:xfrm>
          <a:prstGeom prst="rect">
            <a:avLst/>
          </a:prstGeom>
        </p:spPr>
      </p:pic>
      <p:cxnSp>
        <p:nvCxnSpPr>
          <p:cNvPr id="6" name="Gerade Verbindung 9"/>
          <p:cNvCxnSpPr/>
          <p:nvPr userDrawn="1"/>
        </p:nvCxnSpPr>
        <p:spPr>
          <a:xfrm flipV="1">
            <a:off x="602761" y="6515100"/>
            <a:ext cx="8920162" cy="0"/>
          </a:xfrm>
          <a:prstGeom prst="line">
            <a:avLst/>
          </a:prstGeom>
          <a:ln w="19050">
            <a:solidFill>
              <a:srgbClr val="4D4D4D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feld 6"/>
          <p:cNvSpPr txBox="1"/>
          <p:nvPr userDrawn="1"/>
        </p:nvSpPr>
        <p:spPr>
          <a:xfrm>
            <a:off x="8303948" y="6131438"/>
            <a:ext cx="13163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1200">
                <a:solidFill>
                  <a:srgbClr val="4D4D4D"/>
                </a:solidFill>
              </a:defRPr>
            </a:lvl1pPr>
          </a:lstStyle>
          <a:p>
            <a:r>
              <a:rPr lang="de-DE" sz="900" dirty="0" smtClean="0"/>
              <a:t>Angaben in Prozent</a:t>
            </a:r>
            <a:endParaRPr lang="de-DE" sz="900" dirty="0"/>
          </a:p>
        </p:txBody>
      </p:sp>
      <p:pic>
        <p:nvPicPr>
          <p:cNvPr id="20" name="Grafik 1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6362700"/>
            <a:ext cx="457768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5368509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9049491" y="354453"/>
            <a:ext cx="720724" cy="245107"/>
          </a:xfrm>
          <a:prstGeom prst="rect">
            <a:avLst/>
          </a:prstGeom>
        </p:spPr>
      </p:pic>
      <p:cxnSp>
        <p:nvCxnSpPr>
          <p:cNvPr id="8" name="Gerade Verbindung 18"/>
          <p:cNvCxnSpPr/>
          <p:nvPr userDrawn="1"/>
        </p:nvCxnSpPr>
        <p:spPr>
          <a:xfrm flipV="1">
            <a:off x="604315" y="917575"/>
            <a:ext cx="8920162" cy="0"/>
          </a:xfrm>
          <a:prstGeom prst="line">
            <a:avLst/>
          </a:prstGeom>
          <a:ln w="19050">
            <a:solidFill>
              <a:srgbClr val="4D4D4D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Gerade Verbindung 9"/>
          <p:cNvCxnSpPr/>
          <p:nvPr userDrawn="1"/>
        </p:nvCxnSpPr>
        <p:spPr>
          <a:xfrm flipV="1">
            <a:off x="602761" y="6515100"/>
            <a:ext cx="8920162" cy="0"/>
          </a:xfrm>
          <a:prstGeom prst="line">
            <a:avLst/>
          </a:prstGeom>
          <a:ln w="19050">
            <a:solidFill>
              <a:srgbClr val="4D4D4D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feld 9"/>
          <p:cNvSpPr txBox="1"/>
          <p:nvPr userDrawn="1"/>
        </p:nvSpPr>
        <p:spPr>
          <a:xfrm>
            <a:off x="8303948" y="6131438"/>
            <a:ext cx="13163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1200">
                <a:solidFill>
                  <a:srgbClr val="4D4D4D"/>
                </a:solidFill>
              </a:defRPr>
            </a:lvl1pPr>
          </a:lstStyle>
          <a:p>
            <a:r>
              <a:rPr lang="de-DE" sz="900" dirty="0" smtClean="0"/>
              <a:t>Angaben in Prozent</a:t>
            </a:r>
            <a:endParaRPr lang="de-DE" sz="900" dirty="0"/>
          </a:p>
        </p:txBody>
      </p:sp>
      <p:pic>
        <p:nvPicPr>
          <p:cNvPr id="4" name="Grafik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67800" y="6362700"/>
            <a:ext cx="457768" cy="390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26050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64" r:id="rId2"/>
    <p:sldLayoutId id="2147483665" r:id="rId3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14.xml"/><Relationship Id="rId4" Type="http://schemas.openxmlformats.org/officeDocument/2006/relationships/chart" Target="../charts/char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70" y="-2330"/>
            <a:ext cx="9906670" cy="6615355"/>
          </a:xfrm>
          <a:prstGeom prst="rect">
            <a:avLst/>
          </a:prstGeom>
        </p:spPr>
      </p:pic>
      <p:pic>
        <p:nvPicPr>
          <p:cNvPr id="9" name="Bild 8" descr="DAK_Bogen_16.9_RGB_Bogen_Hoch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-17418" y="2950622"/>
            <a:ext cx="9984000" cy="3907378"/>
          </a:xfrm>
          <a:prstGeom prst="rect">
            <a:avLst/>
          </a:prstGeom>
        </p:spPr>
      </p:pic>
      <p:sp>
        <p:nvSpPr>
          <p:cNvPr id="2" name="Fußzeilenplatzhalter 1"/>
          <p:cNvSpPr>
            <a:spLocks noGrp="1"/>
          </p:cNvSpPr>
          <p:nvPr>
            <p:ph type="ftr" sz="quarter" idx="4294967295"/>
          </p:nvPr>
        </p:nvSpPr>
        <p:spPr>
          <a:xfrm>
            <a:off x="558342" y="6492875"/>
            <a:ext cx="4161704" cy="365125"/>
          </a:xfrm>
          <a:prstGeom prst="rect">
            <a:avLst/>
          </a:prstGeom>
        </p:spPr>
        <p:txBody>
          <a:bodyPr/>
          <a:lstStyle/>
          <a:p>
            <a:endParaRPr lang="de-DE" sz="11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platzhalter 10"/>
          <p:cNvSpPr txBox="1">
            <a:spLocks/>
          </p:cNvSpPr>
          <p:nvPr/>
        </p:nvSpPr>
        <p:spPr>
          <a:xfrm>
            <a:off x="483601" y="4701967"/>
            <a:ext cx="6663854" cy="710254"/>
          </a:xfrm>
          <a:prstGeom prst="rect">
            <a:avLst/>
          </a:prstGeom>
        </p:spPr>
        <p:txBody>
          <a:bodyPr lIns="117000"/>
          <a:lstStyle>
            <a:lvl1pPr marL="0" indent="0" algn="l" defTabSz="457200" rtl="0" eaLnBrk="1" latinLnBrk="0" hangingPunct="1">
              <a:spcBef>
                <a:spcPts val="768"/>
              </a:spcBef>
              <a:buFont typeface="Arial"/>
              <a:buNone/>
              <a:defRPr sz="3200" kern="120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</a:pPr>
            <a:r>
              <a:rPr lang="de-DE" sz="3467" dirty="0" smtClean="0"/>
              <a:t>WhatsApp, Instagram und Co. </a:t>
            </a:r>
            <a:br>
              <a:rPr lang="de-DE" sz="3467" dirty="0" smtClean="0"/>
            </a:br>
            <a:r>
              <a:rPr lang="de-DE" sz="3467" dirty="0" smtClean="0"/>
              <a:t>– so süchtig macht </a:t>
            </a:r>
            <a:r>
              <a:rPr lang="de-DE" sz="3467" dirty="0" err="1" smtClean="0"/>
              <a:t>Social</a:t>
            </a:r>
            <a:r>
              <a:rPr lang="de-DE" sz="3467" dirty="0" smtClean="0"/>
              <a:t> Media </a:t>
            </a:r>
            <a:endParaRPr lang="de-DE" sz="3467" dirty="0"/>
          </a:p>
        </p:txBody>
      </p:sp>
      <p:sp>
        <p:nvSpPr>
          <p:cNvPr id="7" name="Textplatzhalter 12"/>
          <p:cNvSpPr txBox="1">
            <a:spLocks/>
          </p:cNvSpPr>
          <p:nvPr/>
        </p:nvSpPr>
        <p:spPr>
          <a:xfrm>
            <a:off x="484071" y="5942218"/>
            <a:ext cx="7252319" cy="680027"/>
          </a:xfrm>
          <a:prstGeom prst="rect">
            <a:avLst/>
          </a:prstGeom>
        </p:spPr>
        <p:txBody>
          <a:bodyPr lIns="117000"/>
          <a:lstStyle>
            <a:lvl1pPr marL="0" indent="0" algn="l" defTabSz="457200" rtl="0" eaLnBrk="1" latinLnBrk="0" hangingPunct="1">
              <a:spcBef>
                <a:spcPts val="768"/>
              </a:spcBef>
              <a:buFont typeface="Arial"/>
              <a:buNone/>
              <a:defRPr sz="1800" kern="1200">
                <a:solidFill>
                  <a:srgbClr val="FFFFFF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</a:pPr>
            <a:r>
              <a:rPr lang="de-DE" sz="1950" dirty="0" smtClean="0"/>
              <a:t>DAK-Studie: Befragung von 12- bis 17-Jährigen</a:t>
            </a:r>
            <a:endParaRPr lang="de-DE" sz="1950" dirty="0"/>
          </a:p>
        </p:txBody>
      </p:sp>
      <p:pic>
        <p:nvPicPr>
          <p:cNvPr id="10" name="Bild 9" descr="DAK_Ges_Logo_neg_A4h_Offset+Claim.png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07641" y="4855431"/>
            <a:ext cx="1827107" cy="12787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6709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/>
        </p:nvSpPr>
        <p:spPr>
          <a:xfrm>
            <a:off x="8343450" y="6541200"/>
            <a:ext cx="2247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1200">
                <a:solidFill>
                  <a:srgbClr val="4D4D4D"/>
                </a:solidFill>
              </a:defRPr>
            </a:lvl1pPr>
          </a:lstStyle>
          <a:p>
            <a:r>
              <a:rPr lang="de-DE" sz="900" dirty="0" smtClean="0"/>
              <a:t> </a:t>
            </a:r>
            <a:endParaRPr lang="de-DE" sz="900" dirty="0"/>
          </a:p>
        </p:txBody>
      </p:sp>
      <p:sp>
        <p:nvSpPr>
          <p:cNvPr id="28" name="Rechteck 27"/>
          <p:cNvSpPr/>
          <p:nvPr/>
        </p:nvSpPr>
        <p:spPr>
          <a:xfrm>
            <a:off x="504000" y="6293341"/>
            <a:ext cx="1901483" cy="216982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>
              <a:lnSpc>
                <a:spcPct val="90000"/>
              </a:lnSpc>
            </a:pPr>
            <a:r>
              <a:rPr lang="de-DE" altLang="de-DE" sz="900" dirty="0">
                <a:solidFill>
                  <a:srgbClr val="4D4D4D"/>
                </a:solidFill>
              </a:rPr>
              <a:t>Basis: </a:t>
            </a:r>
            <a:r>
              <a:rPr lang="de-DE" altLang="de-DE" sz="900" dirty="0" smtClean="0">
                <a:solidFill>
                  <a:srgbClr val="4D4D4D"/>
                </a:solidFill>
              </a:rPr>
              <a:t>Nutzer sozialer Medien</a:t>
            </a:r>
            <a:endParaRPr lang="de-DE" altLang="de-DE" sz="900" dirty="0">
              <a:solidFill>
                <a:srgbClr val="4D4D4D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504000" y="411713"/>
            <a:ext cx="7028014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de-DE" sz="2400" dirty="0" smtClean="0">
                <a:solidFill>
                  <a:srgbClr val="DF002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Auswirkungen der </a:t>
            </a:r>
            <a:r>
              <a:rPr lang="de-DE" sz="2400" dirty="0" err="1" smtClean="0">
                <a:solidFill>
                  <a:srgbClr val="DF002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Social</a:t>
            </a:r>
            <a:r>
              <a:rPr lang="de-DE" sz="2400" dirty="0" smtClean="0">
                <a:solidFill>
                  <a:srgbClr val="DF002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Media-Nutzung (1)</a:t>
            </a:r>
            <a:endParaRPr lang="de-DE" sz="2400" dirty="0">
              <a:solidFill>
                <a:srgbClr val="DF0024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504000" y="1238167"/>
            <a:ext cx="3236784" cy="275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de-DE" altLang="de-DE" sz="1400" b="0" u="none" dirty="0" smtClean="0">
                <a:solidFill>
                  <a:srgbClr val="DF0024"/>
                </a:solidFill>
                <a:latin typeface="Verdana"/>
              </a:rPr>
              <a:t>Es haben im vergangenen Jahr …</a:t>
            </a:r>
            <a:endParaRPr lang="de-DE" altLang="de-DE" sz="1400" b="0" u="none" dirty="0">
              <a:solidFill>
                <a:srgbClr val="DF0024"/>
              </a:solidFill>
              <a:latin typeface="Verdana"/>
            </a:endParaRP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504000" y="1955051"/>
            <a:ext cx="3004967" cy="356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 anchorCtr="0">
            <a:spAutoFit/>
          </a:bodyPr>
          <a:lstStyle>
            <a:lvl1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…	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oft soziale Medien genutzt, um nicht 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an</a:t>
            </a:r>
          </a:p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	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unangenehme Dinge denken 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zu müssen</a:t>
            </a: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504000" y="2493949"/>
            <a:ext cx="2687572" cy="225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 anchorCtr="0">
            <a:spAutoFit/>
          </a:bodyPr>
          <a:lstStyle>
            <a:lvl1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…	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oft heimlich soziale 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Medien genutzt</a:t>
            </a:r>
            <a:endParaRPr lang="de-DE" altLang="de-DE" sz="1000" dirty="0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31" name="Text Box 5"/>
          <p:cNvSpPr txBox="1">
            <a:spLocks noChangeArrowheads="1"/>
          </p:cNvSpPr>
          <p:nvPr/>
        </p:nvSpPr>
        <p:spPr bwMode="auto">
          <a:xfrm>
            <a:off x="504000" y="2836641"/>
            <a:ext cx="3214960" cy="486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 anchorCtr="0">
            <a:spAutoFit/>
          </a:bodyPr>
          <a:lstStyle>
            <a:lvl1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…	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die Nutzung sozialer Medien nicht 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stoppen</a:t>
            </a:r>
          </a:p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	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können, während 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andere 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ihnen 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sagten, 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dass</a:t>
            </a:r>
          </a:p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	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sie 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das 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wirklich 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tun 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müssen</a:t>
            </a:r>
            <a:endParaRPr lang="de-DE" altLang="de-DE" sz="1000" dirty="0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32" name="Text Box 5"/>
          <p:cNvSpPr txBox="1">
            <a:spLocks noChangeArrowheads="1"/>
          </p:cNvSpPr>
          <p:nvPr/>
        </p:nvSpPr>
        <p:spPr bwMode="auto">
          <a:xfrm>
            <a:off x="504000" y="3375540"/>
            <a:ext cx="2879932" cy="356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 anchorCtr="0">
            <a:spAutoFit/>
          </a:bodyPr>
          <a:lstStyle>
            <a:lvl1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…	sich 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oft unglücklich gefühlt, wenn 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sie</a:t>
            </a:r>
          </a:p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	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keine sozialen Medien nutzen konnten</a:t>
            </a:r>
            <a:endParaRPr lang="de-DE" altLang="de-DE" sz="1000" dirty="0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33" name="Text Box 5"/>
          <p:cNvSpPr txBox="1">
            <a:spLocks noChangeArrowheads="1"/>
          </p:cNvSpPr>
          <p:nvPr/>
        </p:nvSpPr>
        <p:spPr bwMode="auto">
          <a:xfrm>
            <a:off x="504000" y="3783633"/>
            <a:ext cx="3348009" cy="486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 anchorCtr="0">
            <a:spAutoFit/>
          </a:bodyPr>
          <a:lstStyle>
            <a:lvl1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…	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regelmäßig an nichts anderes 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denken</a:t>
            </a:r>
          </a:p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	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können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, 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als an 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den Moment an dem 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sie</a:t>
            </a:r>
          </a:p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	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wieder soziale Medien nutzen 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werden 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können</a:t>
            </a:r>
            <a:endParaRPr lang="de-DE" altLang="de-DE" sz="1000" dirty="0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34" name="Text Box 5"/>
          <p:cNvSpPr txBox="1">
            <a:spLocks noChangeArrowheads="1"/>
          </p:cNvSpPr>
          <p:nvPr/>
        </p:nvSpPr>
        <p:spPr bwMode="auto">
          <a:xfrm>
            <a:off x="504000" y="4257129"/>
            <a:ext cx="3029012" cy="486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 anchorCtr="0">
            <a:spAutoFit/>
          </a:bodyPr>
          <a:lstStyle>
            <a:lvl1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…	sich 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regelmäßig unzufrieden gefühlt, 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weil</a:t>
            </a:r>
          </a:p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	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sie mehr Zeit 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für soziale Medien 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haben</a:t>
            </a:r>
          </a:p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	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aufwenden wollen</a:t>
            </a:r>
            <a:endParaRPr lang="de-DE" altLang="de-DE" sz="1000" dirty="0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35" name="Text Box 5"/>
          <p:cNvSpPr txBox="1">
            <a:spLocks noChangeArrowheads="1"/>
          </p:cNvSpPr>
          <p:nvPr/>
        </p:nvSpPr>
        <p:spPr bwMode="auto">
          <a:xfrm>
            <a:off x="504000" y="4796027"/>
            <a:ext cx="3219769" cy="356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 anchorCtr="0">
            <a:spAutoFit/>
          </a:bodyPr>
          <a:lstStyle>
            <a:lvl1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…	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regelmäßig Streit mit anderen gehabt 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durch</a:t>
            </a:r>
          </a:p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	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die Nutzung sozialer 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Medien</a:t>
            </a:r>
          </a:p>
        </p:txBody>
      </p:sp>
      <p:sp>
        <p:nvSpPr>
          <p:cNvPr id="36" name="Text Box 5"/>
          <p:cNvSpPr txBox="1">
            <a:spLocks noChangeArrowheads="1"/>
          </p:cNvSpPr>
          <p:nvPr/>
        </p:nvSpPr>
        <p:spPr bwMode="auto">
          <a:xfrm>
            <a:off x="504000" y="5204122"/>
            <a:ext cx="3243815" cy="486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 anchorCtr="0">
            <a:spAutoFit/>
          </a:bodyPr>
          <a:lstStyle>
            <a:lvl1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…	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regelmäßig kein Interesse an Hobbys 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oder</a:t>
            </a:r>
          </a:p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	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anderen Beschäftigungen 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gehabt, weil 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sie</a:t>
            </a:r>
          </a:p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	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lieber 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mit 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sozialen Medien beschäftigt waren</a:t>
            </a:r>
            <a:endParaRPr lang="de-DE" altLang="de-DE" sz="1000" dirty="0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37" name="Text Box 5"/>
          <p:cNvSpPr txBox="1">
            <a:spLocks noChangeArrowheads="1"/>
          </p:cNvSpPr>
          <p:nvPr/>
        </p:nvSpPr>
        <p:spPr bwMode="auto">
          <a:xfrm>
            <a:off x="504000" y="5677619"/>
            <a:ext cx="3303125" cy="486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 anchorCtr="0">
            <a:spAutoFit/>
          </a:bodyPr>
          <a:lstStyle>
            <a:lvl1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…	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ernsthafte Probleme mit 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Eltern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, Brüdern 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oder</a:t>
            </a:r>
          </a:p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	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Schwestern oder 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Freunden gehabt 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durch die</a:t>
            </a:r>
          </a:p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	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Nutzung 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sozialer Medien</a:t>
            </a:r>
          </a:p>
        </p:txBody>
      </p:sp>
      <p:graphicFrame>
        <p:nvGraphicFramePr>
          <p:cNvPr id="38" name="Diagramm 37"/>
          <p:cNvGraphicFramePr/>
          <p:nvPr>
            <p:extLst>
              <p:ext uri="{D42A27DB-BD31-4B8C-83A1-F6EECF244321}">
                <p14:modId xmlns:p14="http://schemas.microsoft.com/office/powerpoint/2010/main" val="962988543"/>
              </p:ext>
            </p:extLst>
          </p:nvPr>
        </p:nvGraphicFramePr>
        <p:xfrm>
          <a:off x="3910657" y="1698278"/>
          <a:ext cx="2442925" cy="4861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3889035" y="1720546"/>
            <a:ext cx="972039" cy="251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b" anchorCtr="0">
            <a:spAutoFit/>
          </a:bodyPr>
          <a:lstStyle>
            <a:lvl1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de-DE" altLang="de-DE" sz="1200" dirty="0" smtClean="0">
                <a:solidFill>
                  <a:srgbClr val="4D4D4D"/>
                </a:solidFill>
                <a:latin typeface="Verdana"/>
              </a:rPr>
              <a:t>insgesamt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7797628" y="6541200"/>
            <a:ext cx="13163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1200">
                <a:solidFill>
                  <a:srgbClr val="4D4D4D"/>
                </a:solidFill>
              </a:defRPr>
            </a:lvl1pPr>
          </a:lstStyle>
          <a:p>
            <a:r>
              <a:rPr lang="de-DE" sz="900" dirty="0" smtClean="0"/>
              <a:t>Angaben in Prozent</a:t>
            </a:r>
            <a:endParaRPr lang="de-DE" sz="900" dirty="0"/>
          </a:p>
        </p:txBody>
      </p:sp>
      <p:graphicFrame>
        <p:nvGraphicFramePr>
          <p:cNvPr id="22" name="Diagramm 21"/>
          <p:cNvGraphicFramePr/>
          <p:nvPr>
            <p:extLst>
              <p:ext uri="{D42A27DB-BD31-4B8C-83A1-F6EECF244321}">
                <p14:modId xmlns:p14="http://schemas.microsoft.com/office/powerpoint/2010/main" val="2924364793"/>
              </p:ext>
            </p:extLst>
          </p:nvPr>
        </p:nvGraphicFramePr>
        <p:xfrm>
          <a:off x="7830633" y="1698278"/>
          <a:ext cx="2442925" cy="4861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3" name="Diagramm 22"/>
          <p:cNvGraphicFramePr/>
          <p:nvPr>
            <p:extLst>
              <p:ext uri="{D42A27DB-BD31-4B8C-83A1-F6EECF244321}">
                <p14:modId xmlns:p14="http://schemas.microsoft.com/office/powerpoint/2010/main" val="971183658"/>
              </p:ext>
            </p:extLst>
          </p:nvPr>
        </p:nvGraphicFramePr>
        <p:xfrm>
          <a:off x="5870645" y="1698278"/>
          <a:ext cx="2442925" cy="4861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7801060" y="1720546"/>
            <a:ext cx="733191" cy="251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b" anchorCtr="0">
            <a:spAutoFit/>
          </a:bodyPr>
          <a:lstStyle>
            <a:lvl1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de-DE" altLang="de-DE" sz="1200" dirty="0" smtClean="0">
                <a:solidFill>
                  <a:srgbClr val="4D4D4D"/>
                </a:solidFill>
                <a:latin typeface="Verdana"/>
              </a:rPr>
              <a:t>Jungen</a:t>
            </a:r>
          </a:p>
        </p:txBody>
      </p:sp>
      <p:sp>
        <p:nvSpPr>
          <p:cNvPr id="25" name="Text Box 5"/>
          <p:cNvSpPr txBox="1">
            <a:spLocks noChangeArrowheads="1"/>
          </p:cNvSpPr>
          <p:nvPr/>
        </p:nvSpPr>
        <p:spPr bwMode="auto">
          <a:xfrm>
            <a:off x="5856974" y="1720546"/>
            <a:ext cx="867843" cy="251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b" anchorCtr="0">
            <a:spAutoFit/>
          </a:bodyPr>
          <a:lstStyle>
            <a:lvl1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de-DE" altLang="de-DE" sz="1200" dirty="0" smtClean="0">
                <a:solidFill>
                  <a:srgbClr val="4D4D4D"/>
                </a:solidFill>
                <a:latin typeface="Verdana"/>
              </a:rPr>
              <a:t>Mädchen</a:t>
            </a:r>
          </a:p>
        </p:txBody>
      </p:sp>
    </p:spTree>
    <p:extLst>
      <p:ext uri="{BB962C8B-B14F-4D97-AF65-F5344CB8AC3E}">
        <p14:creationId xmlns:p14="http://schemas.microsoft.com/office/powerpoint/2010/main" val="363586992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/>
        </p:nvSpPr>
        <p:spPr>
          <a:xfrm>
            <a:off x="8343450" y="6541200"/>
            <a:ext cx="2247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1200">
                <a:solidFill>
                  <a:srgbClr val="4D4D4D"/>
                </a:solidFill>
              </a:defRPr>
            </a:lvl1pPr>
          </a:lstStyle>
          <a:p>
            <a:r>
              <a:rPr lang="de-DE" sz="900" dirty="0" smtClean="0"/>
              <a:t> </a:t>
            </a:r>
            <a:endParaRPr lang="de-DE" sz="900" dirty="0"/>
          </a:p>
        </p:txBody>
      </p:sp>
      <p:sp>
        <p:nvSpPr>
          <p:cNvPr id="28" name="Rechteck 27"/>
          <p:cNvSpPr/>
          <p:nvPr/>
        </p:nvSpPr>
        <p:spPr>
          <a:xfrm>
            <a:off x="504000" y="6293341"/>
            <a:ext cx="1901483" cy="216982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>
              <a:lnSpc>
                <a:spcPct val="90000"/>
              </a:lnSpc>
            </a:pPr>
            <a:r>
              <a:rPr lang="de-DE" altLang="de-DE" sz="900" dirty="0">
                <a:solidFill>
                  <a:srgbClr val="4D4D4D"/>
                </a:solidFill>
              </a:rPr>
              <a:t>Basis: </a:t>
            </a:r>
            <a:r>
              <a:rPr lang="de-DE" altLang="de-DE" sz="900" dirty="0" smtClean="0">
                <a:solidFill>
                  <a:srgbClr val="4D4D4D"/>
                </a:solidFill>
              </a:rPr>
              <a:t>Nutzer sozialer Medien</a:t>
            </a:r>
            <a:endParaRPr lang="de-DE" altLang="de-DE" sz="900" dirty="0">
              <a:solidFill>
                <a:srgbClr val="4D4D4D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504000" y="411713"/>
            <a:ext cx="7028014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de-DE" sz="2400" dirty="0" smtClean="0">
                <a:solidFill>
                  <a:srgbClr val="DF002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Auswirkungen der </a:t>
            </a:r>
            <a:r>
              <a:rPr lang="de-DE" sz="2400" dirty="0" err="1" smtClean="0">
                <a:solidFill>
                  <a:srgbClr val="DF002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Social</a:t>
            </a:r>
            <a:r>
              <a:rPr lang="de-DE" sz="2400" dirty="0" smtClean="0">
                <a:solidFill>
                  <a:srgbClr val="DF002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Media-Nutzung (2)</a:t>
            </a: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504000" y="1238167"/>
            <a:ext cx="3236784" cy="275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de-DE" altLang="de-DE" sz="1400" b="0" u="none" dirty="0" smtClean="0">
                <a:solidFill>
                  <a:srgbClr val="DF0024"/>
                </a:solidFill>
                <a:latin typeface="Verdana"/>
              </a:rPr>
              <a:t>Es haben im vergangenen Jahr …</a:t>
            </a:r>
            <a:endParaRPr lang="de-DE" altLang="de-DE" sz="1400" b="0" u="none" dirty="0">
              <a:solidFill>
                <a:srgbClr val="DF0024"/>
              </a:solidFill>
              <a:latin typeface="Verdana"/>
            </a:endParaRPr>
          </a:p>
        </p:txBody>
      </p:sp>
      <p:sp>
        <p:nvSpPr>
          <p:cNvPr id="23" name="Text Box 5"/>
          <p:cNvSpPr txBox="1">
            <a:spLocks noChangeArrowheads="1"/>
          </p:cNvSpPr>
          <p:nvPr/>
        </p:nvSpPr>
        <p:spPr bwMode="auto">
          <a:xfrm>
            <a:off x="504000" y="1955051"/>
            <a:ext cx="3004967" cy="356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 anchorCtr="0">
            <a:spAutoFit/>
          </a:bodyPr>
          <a:lstStyle>
            <a:lvl1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…	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oft soziale Medien genutzt, um nicht 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an</a:t>
            </a:r>
          </a:p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	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unangenehme Dinge denken 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zu müssen</a:t>
            </a:r>
          </a:p>
        </p:txBody>
      </p:sp>
      <p:sp>
        <p:nvSpPr>
          <p:cNvPr id="24" name="Text Box 5"/>
          <p:cNvSpPr txBox="1">
            <a:spLocks noChangeArrowheads="1"/>
          </p:cNvSpPr>
          <p:nvPr/>
        </p:nvSpPr>
        <p:spPr bwMode="auto">
          <a:xfrm>
            <a:off x="504000" y="2493949"/>
            <a:ext cx="2687572" cy="2253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 anchorCtr="0">
            <a:spAutoFit/>
          </a:bodyPr>
          <a:lstStyle>
            <a:lvl1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…	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oft heimlich soziale 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Medien genutzt</a:t>
            </a:r>
            <a:endParaRPr lang="de-DE" altLang="de-DE" sz="1000" dirty="0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38" name="Text Box 5"/>
          <p:cNvSpPr txBox="1">
            <a:spLocks noChangeArrowheads="1"/>
          </p:cNvSpPr>
          <p:nvPr/>
        </p:nvSpPr>
        <p:spPr bwMode="auto">
          <a:xfrm>
            <a:off x="504000" y="2836641"/>
            <a:ext cx="3214960" cy="486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 anchorCtr="0">
            <a:spAutoFit/>
          </a:bodyPr>
          <a:lstStyle>
            <a:lvl1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…	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die Nutzung sozialer Medien nicht 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stoppen</a:t>
            </a:r>
          </a:p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	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können, während 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andere 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ihnen 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sagten, 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dass</a:t>
            </a:r>
          </a:p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	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sie 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das 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wirklich 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tun 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müssen</a:t>
            </a:r>
            <a:endParaRPr lang="de-DE" altLang="de-DE" sz="1000" dirty="0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40" name="Text Box 5"/>
          <p:cNvSpPr txBox="1">
            <a:spLocks noChangeArrowheads="1"/>
          </p:cNvSpPr>
          <p:nvPr/>
        </p:nvSpPr>
        <p:spPr bwMode="auto">
          <a:xfrm>
            <a:off x="504000" y="3375540"/>
            <a:ext cx="2879932" cy="356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 anchorCtr="0">
            <a:spAutoFit/>
          </a:bodyPr>
          <a:lstStyle>
            <a:lvl1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…	sich 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oft unglücklich gefühlt, wenn 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sie</a:t>
            </a:r>
          </a:p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	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keine sozialen Medien nutzen konnten</a:t>
            </a:r>
            <a:endParaRPr lang="de-DE" altLang="de-DE" sz="1000" dirty="0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42" name="Text Box 5"/>
          <p:cNvSpPr txBox="1">
            <a:spLocks noChangeArrowheads="1"/>
          </p:cNvSpPr>
          <p:nvPr/>
        </p:nvSpPr>
        <p:spPr bwMode="auto">
          <a:xfrm>
            <a:off x="504000" y="3783633"/>
            <a:ext cx="3348009" cy="486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 anchorCtr="0">
            <a:spAutoFit/>
          </a:bodyPr>
          <a:lstStyle>
            <a:lvl1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…	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regelmäßig an nichts anderes 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denken</a:t>
            </a:r>
          </a:p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	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können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, 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als an 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den Moment an dem 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sie</a:t>
            </a:r>
          </a:p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	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wieder soziale Medien nutzen 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werden 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können</a:t>
            </a:r>
            <a:endParaRPr lang="de-DE" altLang="de-DE" sz="1000" dirty="0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45" name="Text Box 5"/>
          <p:cNvSpPr txBox="1">
            <a:spLocks noChangeArrowheads="1"/>
          </p:cNvSpPr>
          <p:nvPr/>
        </p:nvSpPr>
        <p:spPr bwMode="auto">
          <a:xfrm>
            <a:off x="504000" y="4257129"/>
            <a:ext cx="3029012" cy="486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 anchorCtr="0">
            <a:spAutoFit/>
          </a:bodyPr>
          <a:lstStyle>
            <a:lvl1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…	sich 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regelmäßig unzufrieden gefühlt, 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weil</a:t>
            </a:r>
          </a:p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	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sie mehr Zeit 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für soziale Medien 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haben</a:t>
            </a:r>
          </a:p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	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aufwenden wollen</a:t>
            </a:r>
            <a:endParaRPr lang="de-DE" altLang="de-DE" sz="1000" dirty="0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46" name="Text Box 5"/>
          <p:cNvSpPr txBox="1">
            <a:spLocks noChangeArrowheads="1"/>
          </p:cNvSpPr>
          <p:nvPr/>
        </p:nvSpPr>
        <p:spPr bwMode="auto">
          <a:xfrm>
            <a:off x="504000" y="4796027"/>
            <a:ext cx="3219769" cy="3561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 anchorCtr="0">
            <a:spAutoFit/>
          </a:bodyPr>
          <a:lstStyle>
            <a:lvl1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…	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regelmäßig Streit mit anderen gehabt 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durch</a:t>
            </a:r>
          </a:p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	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die Nutzung sozialer 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Medien</a:t>
            </a:r>
          </a:p>
        </p:txBody>
      </p:sp>
      <p:sp>
        <p:nvSpPr>
          <p:cNvPr id="47" name="Text Box 5"/>
          <p:cNvSpPr txBox="1">
            <a:spLocks noChangeArrowheads="1"/>
          </p:cNvSpPr>
          <p:nvPr/>
        </p:nvSpPr>
        <p:spPr bwMode="auto">
          <a:xfrm>
            <a:off x="504000" y="5204122"/>
            <a:ext cx="3243815" cy="486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 anchorCtr="0">
            <a:spAutoFit/>
          </a:bodyPr>
          <a:lstStyle>
            <a:lvl1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…	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regelmäßig kein Interesse an Hobbys 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oder</a:t>
            </a:r>
          </a:p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	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anderen Beschäftigungen 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gehabt, weil 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sie</a:t>
            </a:r>
          </a:p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	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lieber 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mit 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sozialen Medien beschäftigt waren</a:t>
            </a:r>
            <a:endParaRPr lang="de-DE" altLang="de-DE" sz="1000" dirty="0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48" name="Text Box 5"/>
          <p:cNvSpPr txBox="1">
            <a:spLocks noChangeArrowheads="1"/>
          </p:cNvSpPr>
          <p:nvPr/>
        </p:nvSpPr>
        <p:spPr bwMode="auto">
          <a:xfrm>
            <a:off x="504000" y="5677619"/>
            <a:ext cx="3303125" cy="486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 anchorCtr="0">
            <a:spAutoFit/>
          </a:bodyPr>
          <a:lstStyle>
            <a:lvl1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…	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ernsthafte Probleme mit 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Eltern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, Brüdern 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oder</a:t>
            </a:r>
          </a:p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	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Schwestern oder 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Freunden gehabt 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durch die</a:t>
            </a:r>
          </a:p>
          <a:p>
            <a:pPr>
              <a:lnSpc>
                <a:spcPct val="85000"/>
              </a:lnSpc>
              <a:tabLst>
                <a:tab pos="179388" algn="l"/>
                <a:tab pos="1333500" algn="l"/>
              </a:tabLst>
            </a:pP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	</a:t>
            </a:r>
            <a:r>
              <a:rPr lang="de-DE" altLang="de-DE" sz="1000" dirty="0" smtClean="0">
                <a:solidFill>
                  <a:srgbClr val="4D4D4D"/>
                </a:solidFill>
                <a:latin typeface="Verdana"/>
              </a:rPr>
              <a:t>Nutzung </a:t>
            </a:r>
            <a:r>
              <a:rPr lang="de-DE" altLang="de-DE" sz="1000" dirty="0">
                <a:solidFill>
                  <a:srgbClr val="4D4D4D"/>
                </a:solidFill>
                <a:latin typeface="Verdana"/>
              </a:rPr>
              <a:t>sozialer Medien</a:t>
            </a:r>
          </a:p>
        </p:txBody>
      </p:sp>
      <p:sp>
        <p:nvSpPr>
          <p:cNvPr id="39" name="Text Box 5"/>
          <p:cNvSpPr txBox="1">
            <a:spLocks noChangeArrowheads="1"/>
          </p:cNvSpPr>
          <p:nvPr/>
        </p:nvSpPr>
        <p:spPr bwMode="auto">
          <a:xfrm>
            <a:off x="3889035" y="1563580"/>
            <a:ext cx="996596" cy="408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b" anchorCtr="0">
            <a:spAutoFit/>
          </a:bodyPr>
          <a:lstStyle>
            <a:lvl1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defTabSz="914400">
              <a:lnSpc>
                <a:spcPct val="85000"/>
              </a:lnSpc>
              <a:tabLst/>
            </a:pPr>
            <a:r>
              <a:rPr lang="de-DE" altLang="de-DE" sz="1200" dirty="0">
                <a:solidFill>
                  <a:srgbClr val="4D4D4D"/>
                </a:solidFill>
                <a:latin typeface="Verdana"/>
              </a:rPr>
              <a:t>14- und</a:t>
            </a:r>
          </a:p>
          <a:p>
            <a:pPr lvl="0" defTabSz="914400">
              <a:lnSpc>
                <a:spcPct val="85000"/>
              </a:lnSpc>
              <a:tabLst/>
            </a:pPr>
            <a:r>
              <a:rPr lang="de-DE" altLang="de-DE" sz="1200" dirty="0">
                <a:solidFill>
                  <a:srgbClr val="4D4D4D"/>
                </a:solidFill>
                <a:latin typeface="Verdana"/>
              </a:rPr>
              <a:t>15-Jährige</a:t>
            </a:r>
          </a:p>
        </p:txBody>
      </p:sp>
      <p:sp>
        <p:nvSpPr>
          <p:cNvPr id="41" name="Text Box 5"/>
          <p:cNvSpPr txBox="1">
            <a:spLocks noChangeArrowheads="1"/>
          </p:cNvSpPr>
          <p:nvPr/>
        </p:nvSpPr>
        <p:spPr bwMode="auto">
          <a:xfrm>
            <a:off x="5161174" y="1563580"/>
            <a:ext cx="996596" cy="408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b" anchorCtr="0">
            <a:spAutoFit/>
          </a:bodyPr>
          <a:lstStyle>
            <a:lvl1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defTabSz="914400">
              <a:lnSpc>
                <a:spcPct val="85000"/>
              </a:lnSpc>
              <a:tabLst/>
            </a:pPr>
            <a:r>
              <a:rPr lang="de-DE" altLang="de-DE" sz="1200" dirty="0">
                <a:solidFill>
                  <a:srgbClr val="4D4D4D"/>
                </a:solidFill>
                <a:latin typeface="Verdana"/>
              </a:rPr>
              <a:t>16- und</a:t>
            </a:r>
          </a:p>
          <a:p>
            <a:pPr lvl="0" defTabSz="914400">
              <a:lnSpc>
                <a:spcPct val="85000"/>
              </a:lnSpc>
              <a:tabLst/>
            </a:pPr>
            <a:r>
              <a:rPr lang="de-DE" altLang="de-DE" sz="1200" dirty="0">
                <a:solidFill>
                  <a:srgbClr val="4D4D4D"/>
                </a:solidFill>
                <a:latin typeface="Verdana"/>
              </a:rPr>
              <a:t>17-Jährige</a:t>
            </a:r>
          </a:p>
        </p:txBody>
      </p:sp>
      <p:sp>
        <p:nvSpPr>
          <p:cNvPr id="43" name="Text Box 5"/>
          <p:cNvSpPr txBox="1">
            <a:spLocks noChangeArrowheads="1"/>
          </p:cNvSpPr>
          <p:nvPr/>
        </p:nvSpPr>
        <p:spPr bwMode="auto">
          <a:xfrm>
            <a:off x="6823048" y="1563580"/>
            <a:ext cx="996596" cy="408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b" anchorCtr="0">
            <a:spAutoFit/>
          </a:bodyPr>
          <a:lstStyle>
            <a:lvl1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de-DE" altLang="de-DE" sz="1200" dirty="0" smtClean="0">
                <a:solidFill>
                  <a:srgbClr val="4D4D4D"/>
                </a:solidFill>
                <a:latin typeface="Verdana"/>
              </a:rPr>
              <a:t>14- und</a:t>
            </a:r>
          </a:p>
          <a:p>
            <a:pPr>
              <a:lnSpc>
                <a:spcPct val="85000"/>
              </a:lnSpc>
            </a:pPr>
            <a:r>
              <a:rPr lang="de-DE" altLang="de-DE" sz="1200" dirty="0" smtClean="0">
                <a:solidFill>
                  <a:srgbClr val="4D4D4D"/>
                </a:solidFill>
                <a:latin typeface="Verdana"/>
              </a:rPr>
              <a:t>15-Jährige</a:t>
            </a:r>
          </a:p>
        </p:txBody>
      </p:sp>
      <p:sp>
        <p:nvSpPr>
          <p:cNvPr id="21" name="Text Box 5"/>
          <p:cNvSpPr txBox="1">
            <a:spLocks noChangeArrowheads="1"/>
          </p:cNvSpPr>
          <p:nvPr/>
        </p:nvSpPr>
        <p:spPr bwMode="auto">
          <a:xfrm>
            <a:off x="8091223" y="1563580"/>
            <a:ext cx="996596" cy="408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b" anchorCtr="0">
            <a:spAutoFit/>
          </a:bodyPr>
          <a:lstStyle>
            <a:lvl1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de-DE" altLang="de-DE" sz="1200" dirty="0" smtClean="0">
                <a:solidFill>
                  <a:srgbClr val="4D4D4D"/>
                </a:solidFill>
                <a:latin typeface="Verdana"/>
              </a:rPr>
              <a:t>16- und</a:t>
            </a:r>
          </a:p>
          <a:p>
            <a:pPr>
              <a:lnSpc>
                <a:spcPct val="85000"/>
              </a:lnSpc>
            </a:pPr>
            <a:r>
              <a:rPr lang="de-DE" altLang="de-DE" sz="1200" dirty="0" smtClean="0">
                <a:solidFill>
                  <a:srgbClr val="4D4D4D"/>
                </a:solidFill>
                <a:latin typeface="Verdana"/>
              </a:rPr>
              <a:t>17-Jährige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3889035" y="1353286"/>
            <a:ext cx="867843" cy="251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b" anchorCtr="0">
            <a:spAutoFit/>
          </a:bodyPr>
          <a:lstStyle>
            <a:lvl1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defTabSz="914400">
              <a:lnSpc>
                <a:spcPct val="85000"/>
              </a:lnSpc>
              <a:tabLst/>
            </a:pPr>
            <a:r>
              <a:rPr lang="de-DE" altLang="de-DE" sz="1200" dirty="0" smtClean="0">
                <a:solidFill>
                  <a:schemeClr val="tx2"/>
                </a:solidFill>
                <a:latin typeface="Verdana"/>
              </a:rPr>
              <a:t>Mädchen</a:t>
            </a:r>
            <a:endParaRPr lang="de-DE" altLang="de-DE" sz="1200" dirty="0">
              <a:solidFill>
                <a:schemeClr val="tx2"/>
              </a:solidFill>
              <a:latin typeface="Verdana"/>
            </a:endParaRPr>
          </a:p>
        </p:txBody>
      </p:sp>
      <p:sp>
        <p:nvSpPr>
          <p:cNvPr id="30" name="Text Box 5"/>
          <p:cNvSpPr txBox="1">
            <a:spLocks noChangeArrowheads="1"/>
          </p:cNvSpPr>
          <p:nvPr/>
        </p:nvSpPr>
        <p:spPr bwMode="auto">
          <a:xfrm>
            <a:off x="6823048" y="1353286"/>
            <a:ext cx="733191" cy="251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b" anchorCtr="0">
            <a:spAutoFit/>
          </a:bodyPr>
          <a:lstStyle>
            <a:lvl1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1pPr>
            <a:lvl2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2pPr>
            <a:lvl3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3pPr>
            <a:lvl4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4pPr>
            <a:lvl5pPr defTabSz="1905000"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5pPr>
            <a:lvl6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6pPr>
            <a:lvl7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7pPr>
            <a:lvl8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8pPr>
            <a:lvl9pPr defTabSz="1905000" eaLnBrk="0" fontAlgn="base" hangingPunct="0">
              <a:spcBef>
                <a:spcPct val="0"/>
              </a:spcBef>
              <a:spcAft>
                <a:spcPct val="0"/>
              </a:spcAft>
              <a:tabLst>
                <a:tab pos="1333500" algn="l"/>
              </a:tabLs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pPr lvl="0" defTabSz="914400">
              <a:lnSpc>
                <a:spcPct val="85000"/>
              </a:lnSpc>
              <a:tabLst/>
            </a:pPr>
            <a:r>
              <a:rPr lang="de-DE" altLang="de-DE" sz="1200" dirty="0" smtClean="0">
                <a:solidFill>
                  <a:schemeClr val="tx2"/>
                </a:solidFill>
                <a:latin typeface="Verdana"/>
              </a:rPr>
              <a:t>Jungen</a:t>
            </a:r>
            <a:endParaRPr lang="de-DE" altLang="de-DE" sz="1200" dirty="0">
              <a:solidFill>
                <a:schemeClr val="tx2"/>
              </a:solidFill>
              <a:latin typeface="Verdana"/>
            </a:endParaRPr>
          </a:p>
        </p:txBody>
      </p:sp>
      <p:sp>
        <p:nvSpPr>
          <p:cNvPr id="31" name="Textfeld 30"/>
          <p:cNvSpPr txBox="1"/>
          <p:nvPr/>
        </p:nvSpPr>
        <p:spPr>
          <a:xfrm>
            <a:off x="7797628" y="6541200"/>
            <a:ext cx="13163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1200">
                <a:solidFill>
                  <a:srgbClr val="4D4D4D"/>
                </a:solidFill>
              </a:defRPr>
            </a:lvl1pPr>
          </a:lstStyle>
          <a:p>
            <a:r>
              <a:rPr lang="de-DE" sz="900" dirty="0" smtClean="0"/>
              <a:t>Angaben in Prozent</a:t>
            </a:r>
            <a:endParaRPr lang="de-DE" sz="900" dirty="0"/>
          </a:p>
        </p:txBody>
      </p:sp>
      <p:graphicFrame>
        <p:nvGraphicFramePr>
          <p:cNvPr id="33" name="Diagramm 32"/>
          <p:cNvGraphicFramePr/>
          <p:nvPr>
            <p:extLst>
              <p:ext uri="{D42A27DB-BD31-4B8C-83A1-F6EECF244321}">
                <p14:modId xmlns:p14="http://schemas.microsoft.com/office/powerpoint/2010/main" val="465421708"/>
              </p:ext>
            </p:extLst>
          </p:nvPr>
        </p:nvGraphicFramePr>
        <p:xfrm>
          <a:off x="8108907" y="1698278"/>
          <a:ext cx="2442925" cy="4861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34" name="Diagramm 33"/>
          <p:cNvGraphicFramePr/>
          <p:nvPr>
            <p:extLst>
              <p:ext uri="{D42A27DB-BD31-4B8C-83A1-F6EECF244321}">
                <p14:modId xmlns:p14="http://schemas.microsoft.com/office/powerpoint/2010/main" val="2280656166"/>
              </p:ext>
            </p:extLst>
          </p:nvPr>
        </p:nvGraphicFramePr>
        <p:xfrm>
          <a:off x="3910657" y="1698278"/>
          <a:ext cx="2442925" cy="4861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35" name="Diagramm 34"/>
          <p:cNvGraphicFramePr/>
          <p:nvPr>
            <p:extLst>
              <p:ext uri="{D42A27DB-BD31-4B8C-83A1-F6EECF244321}">
                <p14:modId xmlns:p14="http://schemas.microsoft.com/office/powerpoint/2010/main" val="462932804"/>
              </p:ext>
            </p:extLst>
          </p:nvPr>
        </p:nvGraphicFramePr>
        <p:xfrm>
          <a:off x="5180160" y="1698278"/>
          <a:ext cx="2442925" cy="4861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32" name="Diagramm 31"/>
          <p:cNvGraphicFramePr/>
          <p:nvPr>
            <p:extLst>
              <p:ext uri="{D42A27DB-BD31-4B8C-83A1-F6EECF244321}">
                <p14:modId xmlns:p14="http://schemas.microsoft.com/office/powerpoint/2010/main" val="805613644"/>
              </p:ext>
            </p:extLst>
          </p:nvPr>
        </p:nvGraphicFramePr>
        <p:xfrm>
          <a:off x="6839403" y="1698278"/>
          <a:ext cx="2442925" cy="48615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91851220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feld 5"/>
          <p:cNvSpPr txBox="1"/>
          <p:nvPr/>
        </p:nvSpPr>
        <p:spPr>
          <a:xfrm>
            <a:off x="504000" y="411713"/>
            <a:ext cx="3966150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de-DE" sz="2400" dirty="0" smtClean="0">
                <a:solidFill>
                  <a:srgbClr val="DF002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Daten zur Untersuchung</a:t>
            </a:r>
            <a:endParaRPr lang="de-DE" sz="2400" dirty="0">
              <a:solidFill>
                <a:srgbClr val="DF0024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504000" y="2436755"/>
            <a:ext cx="8191964" cy="9255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314700" algn="l"/>
              </a:tabLst>
            </a:pPr>
            <a:r>
              <a:rPr lang="de-DE" altLang="de-DE" dirty="0"/>
              <a:t>Stichprobe: 	</a:t>
            </a:r>
            <a:r>
              <a:rPr lang="de-DE" altLang="de-DE" dirty="0" smtClean="0">
                <a:solidFill>
                  <a:schemeClr val="bg2"/>
                </a:solidFill>
              </a:rPr>
              <a:t>1.001 Kinder und Jugendliche zwischen</a:t>
            </a:r>
          </a:p>
          <a:p>
            <a:pPr>
              <a:tabLst>
                <a:tab pos="3314700" algn="l"/>
              </a:tabLst>
            </a:pPr>
            <a:r>
              <a:rPr lang="de-DE" altLang="de-DE" dirty="0">
                <a:solidFill>
                  <a:schemeClr val="bg2"/>
                </a:solidFill>
              </a:rPr>
              <a:t>	</a:t>
            </a:r>
            <a:r>
              <a:rPr lang="de-DE" altLang="de-DE" dirty="0" smtClean="0">
                <a:solidFill>
                  <a:schemeClr val="bg2"/>
                </a:solidFill>
              </a:rPr>
              <a:t>12 </a:t>
            </a:r>
            <a:r>
              <a:rPr lang="de-DE" altLang="de-DE" dirty="0">
                <a:solidFill>
                  <a:schemeClr val="bg2"/>
                </a:solidFill>
              </a:rPr>
              <a:t>und </a:t>
            </a:r>
            <a:r>
              <a:rPr lang="de-DE" altLang="de-DE" dirty="0" smtClean="0">
                <a:solidFill>
                  <a:schemeClr val="bg2"/>
                </a:solidFill>
              </a:rPr>
              <a:t>17 Jahren in der Bundesrepublik</a:t>
            </a:r>
          </a:p>
          <a:p>
            <a:pPr>
              <a:tabLst>
                <a:tab pos="3314700" algn="l"/>
              </a:tabLst>
            </a:pPr>
            <a:r>
              <a:rPr lang="de-DE" altLang="de-DE" dirty="0">
                <a:solidFill>
                  <a:schemeClr val="bg2"/>
                </a:solidFill>
              </a:rPr>
              <a:t>	</a:t>
            </a:r>
            <a:r>
              <a:rPr lang="de-DE" altLang="de-DE" dirty="0" smtClean="0">
                <a:solidFill>
                  <a:schemeClr val="bg2"/>
                </a:solidFill>
              </a:rPr>
              <a:t>Deutschland</a:t>
            </a:r>
            <a:endParaRPr lang="de-DE" altLang="de-DE" dirty="0">
              <a:solidFill>
                <a:schemeClr val="bg2"/>
              </a:solidFill>
            </a:endParaRP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504000" y="4713092"/>
            <a:ext cx="8935886" cy="1202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314700" algn="l"/>
              </a:tabLst>
            </a:pPr>
            <a:r>
              <a:rPr lang="de-DE" altLang="de-DE" dirty="0" smtClean="0"/>
              <a:t>Gewichtung:</a:t>
            </a:r>
            <a:r>
              <a:rPr lang="de-DE" altLang="de-DE" dirty="0"/>
              <a:t>	</a:t>
            </a:r>
            <a:r>
              <a:rPr lang="de-DE" altLang="de-DE" dirty="0" smtClean="0">
                <a:solidFill>
                  <a:schemeClr val="bg2"/>
                </a:solidFill>
              </a:rPr>
              <a:t>Gewichtung nach Alter, Geschlecht und Region</a:t>
            </a:r>
          </a:p>
          <a:p>
            <a:pPr>
              <a:tabLst>
                <a:tab pos="3314700" algn="l"/>
              </a:tabLst>
            </a:pPr>
            <a:r>
              <a:rPr lang="de-DE" altLang="de-DE" dirty="0">
                <a:solidFill>
                  <a:schemeClr val="bg2"/>
                </a:solidFill>
              </a:rPr>
              <a:t>	</a:t>
            </a:r>
            <a:r>
              <a:rPr lang="de-DE" altLang="de-DE" dirty="0" smtClean="0">
                <a:solidFill>
                  <a:schemeClr val="bg2"/>
                </a:solidFill>
              </a:rPr>
              <a:t>(Gewichtungsgrundlage: Statistisches</a:t>
            </a:r>
          </a:p>
          <a:p>
            <a:pPr>
              <a:tabLst>
                <a:tab pos="3314700" algn="l"/>
              </a:tabLst>
            </a:pPr>
            <a:r>
              <a:rPr lang="de-DE" altLang="de-DE" dirty="0">
                <a:solidFill>
                  <a:schemeClr val="bg2"/>
                </a:solidFill>
              </a:rPr>
              <a:t>	</a:t>
            </a:r>
            <a:r>
              <a:rPr lang="de-DE" altLang="de-DE" dirty="0" smtClean="0">
                <a:solidFill>
                  <a:schemeClr val="bg2"/>
                </a:solidFill>
              </a:rPr>
              <a:t>Bundesamt, Bevölkerungsfortschreibung</a:t>
            </a:r>
          </a:p>
          <a:p>
            <a:pPr>
              <a:tabLst>
                <a:tab pos="3314700" algn="l"/>
              </a:tabLst>
            </a:pPr>
            <a:r>
              <a:rPr lang="de-DE" altLang="de-DE" dirty="0">
                <a:solidFill>
                  <a:schemeClr val="bg2"/>
                </a:solidFill>
              </a:rPr>
              <a:t>	</a:t>
            </a:r>
            <a:r>
              <a:rPr lang="de-DE" altLang="de-DE" dirty="0" smtClean="0">
                <a:solidFill>
                  <a:schemeClr val="bg2"/>
                </a:solidFill>
              </a:rPr>
              <a:t>per 31.12.2015)</a:t>
            </a:r>
            <a:endParaRPr lang="de-DE" altLang="de-DE" dirty="0">
              <a:solidFill>
                <a:schemeClr val="bg2"/>
              </a:solidFill>
            </a:endParaRP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504000" y="1714929"/>
            <a:ext cx="7689069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314700" algn="l"/>
              </a:tabLst>
            </a:pPr>
            <a:r>
              <a:rPr lang="de-DE" altLang="de-DE" dirty="0" smtClean="0"/>
              <a:t>Untersuchungszeitraum:</a:t>
            </a:r>
            <a:r>
              <a:rPr lang="de-DE" altLang="de-DE" dirty="0"/>
              <a:t>	</a:t>
            </a:r>
            <a:r>
              <a:rPr lang="de-DE" altLang="de-DE" dirty="0" smtClean="0">
                <a:solidFill>
                  <a:schemeClr val="bg2"/>
                </a:solidFill>
              </a:rPr>
              <a:t>14. August </a:t>
            </a:r>
            <a:r>
              <a:rPr lang="de-DE" altLang="de-DE" dirty="0">
                <a:solidFill>
                  <a:schemeClr val="bg2"/>
                </a:solidFill>
              </a:rPr>
              <a:t>bis </a:t>
            </a:r>
            <a:r>
              <a:rPr lang="de-DE" altLang="de-DE" dirty="0" smtClean="0">
                <a:solidFill>
                  <a:schemeClr val="bg2"/>
                </a:solidFill>
              </a:rPr>
              <a:t>16. </a:t>
            </a:r>
            <a:r>
              <a:rPr lang="de-DE" altLang="de-DE" dirty="0">
                <a:solidFill>
                  <a:schemeClr val="bg2"/>
                </a:solidFill>
              </a:rPr>
              <a:t>September </a:t>
            </a:r>
            <a:r>
              <a:rPr lang="de-DE" altLang="de-DE" dirty="0" smtClean="0">
                <a:solidFill>
                  <a:schemeClr val="bg2"/>
                </a:solidFill>
              </a:rPr>
              <a:t>2017</a:t>
            </a:r>
            <a:endParaRPr lang="de-DE" altLang="de-DE" dirty="0">
              <a:solidFill>
                <a:schemeClr val="bg2"/>
              </a:solidFill>
            </a:endParaRPr>
          </a:p>
        </p:txBody>
      </p:sp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504000" y="3851923"/>
            <a:ext cx="8681008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314700" algn="l"/>
              </a:tabLst>
            </a:pPr>
            <a:r>
              <a:rPr lang="de-DE" altLang="de-DE" dirty="0" smtClean="0"/>
              <a:t>Erhebungsmethode:</a:t>
            </a:r>
            <a:r>
              <a:rPr lang="de-DE" altLang="de-DE" dirty="0"/>
              <a:t>	</a:t>
            </a:r>
            <a:r>
              <a:rPr lang="de-DE" altLang="de-DE" dirty="0" smtClean="0">
                <a:solidFill>
                  <a:schemeClr val="bg2"/>
                </a:solidFill>
              </a:rPr>
              <a:t>Computergestützte Telefoninterviews (CATI)</a:t>
            </a:r>
            <a:endParaRPr lang="de-DE" altLang="de-DE" dirty="0">
              <a:solidFill>
                <a:schemeClr val="bg2"/>
              </a:solidFill>
            </a:endParaRP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499638" y="1083541"/>
            <a:ext cx="4105909" cy="371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tabLst>
                <a:tab pos="3314700" algn="l"/>
              </a:tabLst>
            </a:pPr>
            <a:r>
              <a:rPr lang="de-DE" altLang="de-DE" dirty="0" smtClean="0"/>
              <a:t>Institut:</a:t>
            </a:r>
            <a:r>
              <a:rPr lang="de-DE" altLang="de-DE" dirty="0"/>
              <a:t>	</a:t>
            </a:r>
            <a:r>
              <a:rPr lang="de-DE" altLang="de-DE" dirty="0" err="1" smtClean="0">
                <a:solidFill>
                  <a:schemeClr val="bg2"/>
                </a:solidFill>
              </a:rPr>
              <a:t>forsa</a:t>
            </a:r>
            <a:endParaRPr lang="de-DE" altLang="de-DE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45853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0" name="Gerade Verbindung 39"/>
          <p:cNvCxnSpPr>
            <a:endCxn id="31" idx="2"/>
          </p:cNvCxnSpPr>
          <p:nvPr/>
        </p:nvCxnSpPr>
        <p:spPr bwMode="auto">
          <a:xfrm flipH="1" flipV="1">
            <a:off x="7906981" y="2998793"/>
            <a:ext cx="721219" cy="776665"/>
          </a:xfrm>
          <a:prstGeom prst="line">
            <a:avLst/>
          </a:prstGeom>
          <a:solidFill>
            <a:srgbClr val="000080"/>
          </a:solidFill>
          <a:ln w="31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6" name="Textfeld 15"/>
          <p:cNvSpPr txBox="1"/>
          <p:nvPr/>
        </p:nvSpPr>
        <p:spPr>
          <a:xfrm>
            <a:off x="504000" y="411713"/>
            <a:ext cx="6999737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de-DE" sz="2400" dirty="0" smtClean="0">
                <a:solidFill>
                  <a:srgbClr val="DF002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Häufigkeit der Nutzung von sozialen Medien</a:t>
            </a:r>
            <a:endParaRPr lang="de-DE" sz="2400" dirty="0">
              <a:solidFill>
                <a:srgbClr val="DF0024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8343450" y="6541200"/>
            <a:ext cx="2247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1200">
                <a:solidFill>
                  <a:srgbClr val="4D4D4D"/>
                </a:solidFill>
              </a:defRPr>
            </a:lvl1pPr>
          </a:lstStyle>
          <a:p>
            <a:r>
              <a:rPr lang="de-DE" sz="900" dirty="0" smtClean="0"/>
              <a:t> </a:t>
            </a:r>
            <a:endParaRPr lang="de-DE" sz="900" dirty="0"/>
          </a:p>
        </p:txBody>
      </p:sp>
      <p:graphicFrame>
        <p:nvGraphicFramePr>
          <p:cNvPr id="25" name="Object 5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3372596"/>
              </p:ext>
            </p:extLst>
          </p:nvPr>
        </p:nvGraphicFramePr>
        <p:xfrm>
          <a:off x="2461949" y="2131441"/>
          <a:ext cx="6992148" cy="4564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0" name="Text Box 10"/>
          <p:cNvSpPr txBox="1">
            <a:spLocks noChangeArrowheads="1"/>
          </p:cNvSpPr>
          <p:nvPr/>
        </p:nvSpPr>
        <p:spPr bwMode="auto">
          <a:xfrm>
            <a:off x="504000" y="2274773"/>
            <a:ext cx="2058662" cy="3707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5357" tIns="52679" rIns="105357" bIns="52679" anchor="t">
            <a:spAutoFit/>
          </a:bodyPr>
          <a:lstStyle>
            <a:lvl1pPr defTabSz="1054100"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5410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541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541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541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541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541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541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541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insgesamt</a:t>
            </a: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chemeClr val="tx2"/>
                </a:solidFill>
                <a:latin typeface="Verdana"/>
              </a:rPr>
              <a:t>Mädchen</a:t>
            </a:r>
            <a:endParaRPr lang="de-DE" altLang="de-DE" sz="1200" b="0" u="none" dirty="0">
              <a:solidFill>
                <a:schemeClr val="tx2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	- insgesamt</a:t>
            </a: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endParaRPr lang="de-DE" altLang="de-DE" sz="1200" b="0" u="none" dirty="0" smtClean="0">
              <a:solidFill>
                <a:srgbClr val="4D4D4D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	- 12- und 13-Jährige</a:t>
            </a: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	- 14- und 15-Jährige</a:t>
            </a: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	- 16- und 17-Jährige</a:t>
            </a: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chemeClr val="tx2"/>
                </a:solidFill>
                <a:latin typeface="Verdana"/>
              </a:rPr>
              <a:t>Jungen</a:t>
            </a:r>
            <a:endParaRPr lang="de-DE" altLang="de-DE" sz="1200" b="0" u="none" dirty="0">
              <a:solidFill>
                <a:schemeClr val="tx2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	- insgesamt</a:t>
            </a: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	</a:t>
            </a:r>
            <a:r>
              <a:rPr lang="de-DE" altLang="de-DE" sz="1200" b="0" u="none" dirty="0">
                <a:solidFill>
                  <a:srgbClr val="4D4D4D"/>
                </a:solidFill>
                <a:latin typeface="Verdana"/>
              </a:rPr>
              <a:t>- 12- und 13-Jährige</a:t>
            </a: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>
                <a:solidFill>
                  <a:srgbClr val="4D4D4D"/>
                </a:solidFill>
                <a:latin typeface="Verdana"/>
              </a:rPr>
              <a:t>	- 14- und 15-Jährige</a:t>
            </a: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>
                <a:solidFill>
                  <a:srgbClr val="4D4D4D"/>
                </a:solidFill>
                <a:latin typeface="Verdana"/>
              </a:rPr>
              <a:t>	- 16- und 17-Jährige</a:t>
            </a:r>
          </a:p>
        </p:txBody>
      </p:sp>
      <p:sp>
        <p:nvSpPr>
          <p:cNvPr id="34" name="Rectangle 9"/>
          <p:cNvSpPr>
            <a:spLocks noChangeArrowheads="1"/>
          </p:cNvSpPr>
          <p:nvPr/>
        </p:nvSpPr>
        <p:spPr bwMode="auto">
          <a:xfrm>
            <a:off x="7656218" y="1837639"/>
            <a:ext cx="756938" cy="380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chemeClr val="bg2"/>
                </a:solidFill>
                <a:latin typeface="Verdana"/>
              </a:rPr>
              <a:t>an 1 bis</a:t>
            </a:r>
          </a:p>
          <a:p>
            <a:pPr algn="ctr"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chemeClr val="bg2"/>
                </a:solidFill>
                <a:latin typeface="Verdana"/>
              </a:rPr>
              <a:t>2 Tagen</a:t>
            </a:r>
            <a:endParaRPr lang="de-DE" altLang="de-DE" sz="1100" b="0" u="none" dirty="0">
              <a:solidFill>
                <a:schemeClr val="bg2"/>
              </a:solidFill>
              <a:latin typeface="Verdana"/>
            </a:endParaRP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6920091" y="1837639"/>
            <a:ext cx="756937" cy="380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chemeClr val="bg2"/>
                </a:solidFill>
                <a:latin typeface="Verdana"/>
              </a:rPr>
              <a:t>an 3 bis</a:t>
            </a:r>
          </a:p>
          <a:p>
            <a:pPr algn="ctr"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chemeClr val="bg2"/>
                </a:solidFill>
                <a:latin typeface="Verdana"/>
              </a:rPr>
              <a:t>4 Tagen</a:t>
            </a:r>
            <a:endParaRPr lang="de-DE" altLang="de-DE" sz="1100" b="0" u="none" dirty="0">
              <a:solidFill>
                <a:schemeClr val="bg2"/>
              </a:solidFill>
              <a:latin typeface="Verdana"/>
            </a:endParaRPr>
          </a:p>
        </p:txBody>
      </p:sp>
      <p:sp>
        <p:nvSpPr>
          <p:cNvPr id="36" name="Rectangle 9"/>
          <p:cNvSpPr>
            <a:spLocks noChangeArrowheads="1"/>
          </p:cNvSpPr>
          <p:nvPr/>
        </p:nvSpPr>
        <p:spPr bwMode="auto">
          <a:xfrm>
            <a:off x="6183964" y="1837639"/>
            <a:ext cx="756937" cy="380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chemeClr val="bg2"/>
                </a:solidFill>
                <a:latin typeface="Verdana"/>
              </a:rPr>
              <a:t>an 5 bis</a:t>
            </a:r>
          </a:p>
          <a:p>
            <a:pPr algn="ctr"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chemeClr val="bg2"/>
                </a:solidFill>
                <a:latin typeface="Verdana"/>
              </a:rPr>
              <a:t>6 Tagen</a:t>
            </a:r>
            <a:endParaRPr lang="de-DE" altLang="de-DE" sz="1100" b="0" u="none" dirty="0">
              <a:solidFill>
                <a:schemeClr val="bg2"/>
              </a:solidFill>
              <a:latin typeface="Verdana"/>
            </a:endParaRPr>
          </a:p>
        </p:txBody>
      </p:sp>
      <p:sp>
        <p:nvSpPr>
          <p:cNvPr id="37" name="Rectangle 9"/>
          <p:cNvSpPr>
            <a:spLocks noChangeArrowheads="1"/>
          </p:cNvSpPr>
          <p:nvPr/>
        </p:nvSpPr>
        <p:spPr bwMode="auto">
          <a:xfrm>
            <a:off x="2514853" y="2116691"/>
            <a:ext cx="981359" cy="236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chemeClr val="bg2"/>
                </a:solidFill>
                <a:latin typeface="Verdana"/>
              </a:rPr>
              <a:t>an 7 Tagen</a:t>
            </a:r>
            <a:endParaRPr lang="de-DE" altLang="de-DE" sz="1100" b="0" u="none" dirty="0">
              <a:solidFill>
                <a:schemeClr val="bg2"/>
              </a:solidFill>
              <a:latin typeface="Verdana"/>
            </a:endParaRPr>
          </a:p>
        </p:txBody>
      </p:sp>
      <p:sp>
        <p:nvSpPr>
          <p:cNvPr id="38" name="Text Box 10"/>
          <p:cNvSpPr txBox="1">
            <a:spLocks noChangeArrowheads="1"/>
          </p:cNvSpPr>
          <p:nvPr/>
        </p:nvSpPr>
        <p:spPr bwMode="auto">
          <a:xfrm>
            <a:off x="9005635" y="2274773"/>
            <a:ext cx="464443" cy="3707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5357" tIns="52679" rIns="105357" bIns="52679" anchor="t">
            <a:spAutoFit/>
          </a:bodyPr>
          <a:lstStyle>
            <a:lvl1pPr defTabSz="1054100"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5410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541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541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541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541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541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541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541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6,5</a:t>
            </a:r>
          </a:p>
          <a:p>
            <a:pPr algn="ctr">
              <a:lnSpc>
                <a:spcPct val="130000"/>
              </a:lnSpc>
            </a:pP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 algn="ctr">
              <a:lnSpc>
                <a:spcPct val="130000"/>
              </a:lnSpc>
            </a:pPr>
            <a:endParaRPr lang="de-DE" altLang="de-DE" sz="1200" b="0" u="none" dirty="0" smtClean="0">
              <a:solidFill>
                <a:srgbClr val="4D4D4D"/>
              </a:solidFill>
              <a:latin typeface="Verdana"/>
            </a:endParaRPr>
          </a:p>
          <a:p>
            <a:pPr algn="ctr">
              <a:lnSpc>
                <a:spcPct val="130000"/>
              </a:lnSpc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6,6</a:t>
            </a:r>
          </a:p>
          <a:p>
            <a:pPr algn="ctr">
              <a:lnSpc>
                <a:spcPct val="130000"/>
              </a:lnSpc>
            </a:pP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 algn="ctr">
              <a:lnSpc>
                <a:spcPct val="130000"/>
              </a:lnSpc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6,3</a:t>
            </a:r>
          </a:p>
          <a:p>
            <a:pPr algn="ctr">
              <a:lnSpc>
                <a:spcPct val="130000"/>
              </a:lnSpc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6,6</a:t>
            </a:r>
          </a:p>
          <a:p>
            <a:pPr algn="ctr">
              <a:lnSpc>
                <a:spcPct val="130000"/>
              </a:lnSpc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6,8</a:t>
            </a:r>
          </a:p>
          <a:p>
            <a:pPr algn="ctr">
              <a:lnSpc>
                <a:spcPct val="130000"/>
              </a:lnSpc>
            </a:pPr>
            <a:endParaRPr lang="de-DE" altLang="de-DE" sz="1200" b="0" u="none" dirty="0" smtClean="0">
              <a:solidFill>
                <a:srgbClr val="4D4D4D"/>
              </a:solidFill>
              <a:latin typeface="Verdana"/>
            </a:endParaRPr>
          </a:p>
          <a:p>
            <a:pPr algn="ctr">
              <a:lnSpc>
                <a:spcPct val="130000"/>
              </a:lnSpc>
            </a:pP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 algn="ctr">
              <a:lnSpc>
                <a:spcPct val="130000"/>
              </a:lnSpc>
            </a:pPr>
            <a:r>
              <a:rPr lang="de-DE" altLang="de-DE" sz="1200" b="0" u="none" dirty="0">
                <a:solidFill>
                  <a:srgbClr val="4D4D4D"/>
                </a:solidFill>
                <a:latin typeface="Verdana"/>
              </a:rPr>
              <a:t>6,4</a:t>
            </a:r>
          </a:p>
          <a:p>
            <a:pPr algn="ctr">
              <a:lnSpc>
                <a:spcPct val="130000"/>
              </a:lnSpc>
            </a:pP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 algn="ctr">
              <a:lnSpc>
                <a:spcPct val="130000"/>
              </a:lnSpc>
            </a:pPr>
            <a:r>
              <a:rPr lang="de-DE" altLang="de-DE" sz="1200" b="0" u="none" dirty="0">
                <a:solidFill>
                  <a:srgbClr val="4D4D4D"/>
                </a:solidFill>
                <a:latin typeface="Verdana"/>
              </a:rPr>
              <a:t>6,1</a:t>
            </a:r>
          </a:p>
          <a:p>
            <a:pPr algn="ctr">
              <a:lnSpc>
                <a:spcPct val="130000"/>
              </a:lnSpc>
            </a:pPr>
            <a:r>
              <a:rPr lang="de-DE" altLang="de-DE" sz="1200" b="0" u="none" dirty="0">
                <a:solidFill>
                  <a:srgbClr val="4D4D4D"/>
                </a:solidFill>
                <a:latin typeface="Verdana"/>
              </a:rPr>
              <a:t>6,3</a:t>
            </a:r>
          </a:p>
          <a:p>
            <a:pPr algn="ctr">
              <a:lnSpc>
                <a:spcPct val="130000"/>
              </a:lnSpc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6,8</a:t>
            </a: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39" name="Rectangle 9"/>
          <p:cNvSpPr>
            <a:spLocks noChangeArrowheads="1"/>
          </p:cNvSpPr>
          <p:nvPr/>
        </p:nvSpPr>
        <p:spPr bwMode="auto">
          <a:xfrm>
            <a:off x="8875418" y="1619632"/>
            <a:ext cx="724878" cy="7332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de-DE" altLang="de-DE" sz="1300" b="0" u="none" dirty="0" smtClean="0">
                <a:solidFill>
                  <a:schemeClr val="bg2"/>
                </a:solidFill>
                <a:latin typeface="Verdana"/>
              </a:rPr>
              <a:t>Mittel-</a:t>
            </a:r>
          </a:p>
          <a:p>
            <a:pPr algn="ctr">
              <a:lnSpc>
                <a:spcPct val="85000"/>
              </a:lnSpc>
            </a:pPr>
            <a:r>
              <a:rPr lang="de-DE" altLang="de-DE" sz="1300" b="0" u="none" dirty="0" smtClean="0">
                <a:solidFill>
                  <a:schemeClr val="bg2"/>
                </a:solidFill>
                <a:latin typeface="Verdana"/>
              </a:rPr>
              <a:t>Wert</a:t>
            </a:r>
          </a:p>
          <a:p>
            <a:pPr algn="ctr">
              <a:lnSpc>
                <a:spcPct val="85000"/>
              </a:lnSpc>
            </a:pPr>
            <a:r>
              <a:rPr lang="de-DE" altLang="de-DE" sz="1000" b="0" u="none" dirty="0" smtClean="0">
                <a:solidFill>
                  <a:srgbClr val="4D4D4D"/>
                </a:solidFill>
                <a:latin typeface="Verdana"/>
              </a:rPr>
              <a:t>[Tage]</a:t>
            </a:r>
            <a:endParaRPr lang="de-DE" altLang="de-DE" sz="1000" b="0" u="none" dirty="0">
              <a:solidFill>
                <a:srgbClr val="4D4D4D"/>
              </a:solidFill>
              <a:latin typeface="Verdana"/>
            </a:endParaRPr>
          </a:p>
          <a:p>
            <a:pPr algn="ctr">
              <a:lnSpc>
                <a:spcPct val="85000"/>
              </a:lnSpc>
            </a:pPr>
            <a:r>
              <a:rPr lang="de-DE" altLang="de-DE" sz="1300" b="0" u="none" dirty="0" smtClean="0">
                <a:solidFill>
                  <a:schemeClr val="bg2"/>
                </a:solidFill>
                <a:latin typeface="Verdana"/>
              </a:rPr>
              <a:t> </a:t>
            </a:r>
            <a:endParaRPr lang="de-DE" altLang="de-DE" sz="1300" b="0" u="none" dirty="0">
              <a:solidFill>
                <a:schemeClr val="bg2"/>
              </a:solidFill>
              <a:latin typeface="Verdana"/>
            </a:endParaRPr>
          </a:p>
        </p:txBody>
      </p:sp>
      <p:sp>
        <p:nvSpPr>
          <p:cNvPr id="45" name="Rectangle 9"/>
          <p:cNvSpPr>
            <a:spLocks noChangeArrowheads="1"/>
          </p:cNvSpPr>
          <p:nvPr/>
        </p:nvSpPr>
        <p:spPr bwMode="auto">
          <a:xfrm>
            <a:off x="2533278" y="1416186"/>
            <a:ext cx="5067221" cy="275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0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de-DE" altLang="de-DE" sz="1400" b="0" u="none" dirty="0">
                <a:solidFill>
                  <a:schemeClr val="tx2"/>
                </a:solidFill>
                <a:latin typeface="Verdana"/>
              </a:rPr>
              <a:t>Es </a:t>
            </a:r>
            <a:r>
              <a:rPr lang="de-DE" altLang="de-DE" sz="1400" b="0" u="none" dirty="0" smtClean="0">
                <a:solidFill>
                  <a:schemeClr val="tx2"/>
                </a:solidFill>
                <a:latin typeface="Verdana"/>
              </a:rPr>
              <a:t>nutzen in der Woche normalerweise soziale Medien</a:t>
            </a:r>
            <a:endParaRPr lang="de-DE" altLang="de-DE" sz="1400" b="0" u="none" dirty="0">
              <a:solidFill>
                <a:schemeClr val="tx2"/>
              </a:solidFill>
              <a:latin typeface="Verdana"/>
            </a:endParaRPr>
          </a:p>
        </p:txBody>
      </p:sp>
      <p:cxnSp>
        <p:nvCxnSpPr>
          <p:cNvPr id="41" name="Gerade Verbindung 40"/>
          <p:cNvCxnSpPr/>
          <p:nvPr/>
        </p:nvCxnSpPr>
        <p:spPr bwMode="auto">
          <a:xfrm flipH="1" flipV="1">
            <a:off x="8658605" y="2217743"/>
            <a:ext cx="36692" cy="135348"/>
          </a:xfrm>
          <a:prstGeom prst="line">
            <a:avLst/>
          </a:prstGeom>
          <a:solidFill>
            <a:srgbClr val="000080"/>
          </a:solidFill>
          <a:ln w="31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" name="Rectangle 9"/>
          <p:cNvSpPr>
            <a:spLocks noChangeArrowheads="1"/>
          </p:cNvSpPr>
          <p:nvPr/>
        </p:nvSpPr>
        <p:spPr bwMode="auto">
          <a:xfrm>
            <a:off x="8392346" y="1837639"/>
            <a:ext cx="532518" cy="380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chemeClr val="bg2"/>
                </a:solidFill>
                <a:latin typeface="Verdana"/>
              </a:rPr>
              <a:t>gar</a:t>
            </a:r>
          </a:p>
          <a:p>
            <a:pPr algn="r"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chemeClr val="bg2"/>
                </a:solidFill>
                <a:latin typeface="Verdana"/>
              </a:rPr>
              <a:t>nicht</a:t>
            </a:r>
            <a:endParaRPr lang="de-DE" altLang="de-DE" sz="1100" b="0" u="none" dirty="0">
              <a:solidFill>
                <a:schemeClr val="bg2"/>
              </a:solidFill>
              <a:latin typeface="Verdana"/>
            </a:endParaRPr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7175851" y="2618689"/>
            <a:ext cx="1462260" cy="380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chemeClr val="bg2"/>
                </a:solidFill>
                <a:latin typeface="Verdana"/>
              </a:rPr>
              <a:t>seltener als</a:t>
            </a:r>
          </a:p>
          <a:p>
            <a:pPr algn="ctr"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chemeClr val="bg2"/>
                </a:solidFill>
                <a:latin typeface="Verdana"/>
              </a:rPr>
              <a:t>einmal pro Woche</a:t>
            </a:r>
            <a:endParaRPr lang="de-DE" altLang="de-DE" sz="1100" b="0" u="none" dirty="0">
              <a:solidFill>
                <a:schemeClr val="bg2"/>
              </a:solidFill>
              <a:latin typeface="Verdana"/>
            </a:endParaRPr>
          </a:p>
        </p:txBody>
      </p:sp>
      <p:cxnSp>
        <p:nvCxnSpPr>
          <p:cNvPr id="24" name="Gerade Verbindung 23"/>
          <p:cNvCxnSpPr/>
          <p:nvPr/>
        </p:nvCxnSpPr>
        <p:spPr bwMode="auto">
          <a:xfrm flipH="1" flipV="1">
            <a:off x="8034687" y="2217743"/>
            <a:ext cx="533610" cy="135348"/>
          </a:xfrm>
          <a:prstGeom prst="line">
            <a:avLst/>
          </a:prstGeom>
          <a:solidFill>
            <a:srgbClr val="000080"/>
          </a:solidFill>
          <a:ln w="31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Gerade Verbindung 25"/>
          <p:cNvCxnSpPr/>
          <p:nvPr/>
        </p:nvCxnSpPr>
        <p:spPr bwMode="auto">
          <a:xfrm flipH="1" flipV="1">
            <a:off x="7298560" y="2217743"/>
            <a:ext cx="1072887" cy="135348"/>
          </a:xfrm>
          <a:prstGeom prst="line">
            <a:avLst/>
          </a:prstGeom>
          <a:solidFill>
            <a:srgbClr val="000080"/>
          </a:solidFill>
          <a:ln w="31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9" name="Gerade Verbindung 28"/>
          <p:cNvCxnSpPr>
            <a:endCxn id="36" idx="2"/>
          </p:cNvCxnSpPr>
          <p:nvPr/>
        </p:nvCxnSpPr>
        <p:spPr bwMode="auto">
          <a:xfrm flipH="1" flipV="1">
            <a:off x="6562433" y="2217743"/>
            <a:ext cx="1472465" cy="135348"/>
          </a:xfrm>
          <a:prstGeom prst="line">
            <a:avLst/>
          </a:prstGeom>
          <a:solidFill>
            <a:srgbClr val="000080"/>
          </a:solidFill>
          <a:ln w="31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Textfeld 31"/>
          <p:cNvSpPr txBox="1"/>
          <p:nvPr/>
        </p:nvSpPr>
        <p:spPr>
          <a:xfrm>
            <a:off x="7797628" y="6541200"/>
            <a:ext cx="13163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1200">
                <a:solidFill>
                  <a:srgbClr val="4D4D4D"/>
                </a:solidFill>
              </a:defRPr>
            </a:lvl1pPr>
          </a:lstStyle>
          <a:p>
            <a:r>
              <a:rPr lang="de-DE" sz="900" dirty="0" smtClean="0"/>
              <a:t>Angaben in Prozent</a:t>
            </a:r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177202362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ct 5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610911"/>
              </p:ext>
            </p:extLst>
          </p:nvPr>
        </p:nvGraphicFramePr>
        <p:xfrm>
          <a:off x="2461949" y="2131441"/>
          <a:ext cx="6992148" cy="4564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feld 15"/>
          <p:cNvSpPr txBox="1"/>
          <p:nvPr/>
        </p:nvSpPr>
        <p:spPr>
          <a:xfrm>
            <a:off x="504000" y="411713"/>
            <a:ext cx="5027338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de-DE" sz="2400" dirty="0" smtClean="0">
                <a:solidFill>
                  <a:srgbClr val="DF002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Nutzungsdauer soziale Medien</a:t>
            </a:r>
            <a:endParaRPr lang="de-DE" sz="2400" dirty="0">
              <a:solidFill>
                <a:srgbClr val="DF0024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8343450" y="6541200"/>
            <a:ext cx="2247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1200">
                <a:solidFill>
                  <a:srgbClr val="4D4D4D"/>
                </a:solidFill>
              </a:defRPr>
            </a:lvl1pPr>
          </a:lstStyle>
          <a:p>
            <a:r>
              <a:rPr lang="de-DE" sz="900" dirty="0" smtClean="0"/>
              <a:t> </a:t>
            </a:r>
            <a:endParaRPr lang="de-DE" sz="900" dirty="0"/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2533278" y="1049932"/>
            <a:ext cx="5614037" cy="6417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0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de-DE" altLang="de-DE" sz="1400" b="0" u="none" dirty="0">
                <a:solidFill>
                  <a:schemeClr val="tx2"/>
                </a:solidFill>
                <a:latin typeface="Verdana"/>
              </a:rPr>
              <a:t>Es verbringen </a:t>
            </a:r>
            <a:r>
              <a:rPr lang="de-DE" altLang="de-DE" sz="1400" b="0" u="none" dirty="0" smtClean="0">
                <a:solidFill>
                  <a:schemeClr val="tx2"/>
                </a:solidFill>
                <a:latin typeface="Verdana"/>
              </a:rPr>
              <a:t>- </a:t>
            </a:r>
            <a:r>
              <a:rPr lang="de-DE" altLang="de-DE" sz="1400" b="0" u="none" dirty="0">
                <a:solidFill>
                  <a:schemeClr val="tx2"/>
                </a:solidFill>
                <a:latin typeface="Verdana"/>
              </a:rPr>
              <a:t>alles zusammengerechnet </a:t>
            </a:r>
            <a:r>
              <a:rPr lang="de-DE" altLang="de-DE" sz="1400" b="0" u="none" dirty="0" smtClean="0">
                <a:solidFill>
                  <a:schemeClr val="tx2"/>
                </a:solidFill>
                <a:latin typeface="Verdana"/>
              </a:rPr>
              <a:t>- durchschnittlich</a:t>
            </a:r>
          </a:p>
          <a:p>
            <a:pPr>
              <a:lnSpc>
                <a:spcPct val="85000"/>
              </a:lnSpc>
            </a:pPr>
            <a:r>
              <a:rPr lang="de-DE" altLang="de-DE" sz="1400" b="0" u="none" dirty="0" smtClean="0">
                <a:solidFill>
                  <a:schemeClr val="tx2"/>
                </a:solidFill>
                <a:latin typeface="Verdana"/>
              </a:rPr>
              <a:t>pro Tag mit der Nutzung von sozialen Medien am Computer,</a:t>
            </a:r>
          </a:p>
          <a:p>
            <a:pPr>
              <a:lnSpc>
                <a:spcPct val="85000"/>
              </a:lnSpc>
            </a:pPr>
            <a:r>
              <a:rPr lang="de-DE" altLang="de-DE" sz="1400" b="0" u="none" dirty="0" smtClean="0">
                <a:solidFill>
                  <a:schemeClr val="tx2"/>
                </a:solidFill>
                <a:latin typeface="Verdana"/>
              </a:rPr>
              <a:t>Tablet oder </a:t>
            </a:r>
            <a:r>
              <a:rPr lang="de-DE" altLang="de-DE" sz="1400" b="0" u="none" dirty="0">
                <a:solidFill>
                  <a:schemeClr val="tx2"/>
                </a:solidFill>
                <a:latin typeface="Verdana"/>
              </a:rPr>
              <a:t>am Smartphone </a:t>
            </a: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8984797" y="2274773"/>
            <a:ext cx="506121" cy="3707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5357" tIns="52679" rIns="105357" bIns="52679" anchor="t">
            <a:spAutoFit/>
          </a:bodyPr>
          <a:lstStyle>
            <a:lvl1pPr defTabSz="1054100"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5410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541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541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541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541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541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541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541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166</a:t>
            </a: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 algn="ctr">
              <a:lnSpc>
                <a:spcPct val="130000"/>
              </a:lnSpc>
            </a:pP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 algn="ctr">
              <a:lnSpc>
                <a:spcPct val="130000"/>
              </a:lnSpc>
            </a:pP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 algn="ctr">
              <a:lnSpc>
                <a:spcPct val="130000"/>
              </a:lnSpc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182</a:t>
            </a: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 algn="ctr">
              <a:lnSpc>
                <a:spcPct val="130000"/>
              </a:lnSpc>
            </a:pP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 algn="ctr">
              <a:lnSpc>
                <a:spcPct val="130000"/>
              </a:lnSpc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139</a:t>
            </a: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 algn="ctr">
              <a:lnSpc>
                <a:spcPct val="130000"/>
              </a:lnSpc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194</a:t>
            </a: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 algn="ctr">
              <a:lnSpc>
                <a:spcPct val="130000"/>
              </a:lnSpc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209</a:t>
            </a:r>
          </a:p>
          <a:p>
            <a:pPr algn="ctr">
              <a:lnSpc>
                <a:spcPct val="130000"/>
              </a:lnSpc>
            </a:pPr>
            <a:endParaRPr lang="de-DE" altLang="de-DE" sz="1200" b="0" u="none" dirty="0" smtClean="0">
              <a:solidFill>
                <a:srgbClr val="4D4D4D"/>
              </a:solidFill>
              <a:latin typeface="Verdana"/>
            </a:endParaRPr>
          </a:p>
          <a:p>
            <a:pPr algn="ctr">
              <a:lnSpc>
                <a:spcPct val="130000"/>
              </a:lnSpc>
            </a:pP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 algn="ctr">
              <a:lnSpc>
                <a:spcPct val="130000"/>
              </a:lnSpc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151</a:t>
            </a: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 algn="ctr">
              <a:lnSpc>
                <a:spcPct val="130000"/>
              </a:lnSpc>
            </a:pP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 algn="ctr">
              <a:lnSpc>
                <a:spcPct val="130000"/>
              </a:lnSpc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136</a:t>
            </a: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 algn="ctr">
              <a:lnSpc>
                <a:spcPct val="130000"/>
              </a:lnSpc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151</a:t>
            </a: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 algn="ctr">
              <a:lnSpc>
                <a:spcPct val="130000"/>
              </a:lnSpc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165</a:t>
            </a: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7847291" y="1972806"/>
            <a:ext cx="979755" cy="380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chemeClr val="bg2"/>
                </a:solidFill>
                <a:latin typeface="Verdana"/>
              </a:rPr>
              <a:t>unter</a:t>
            </a:r>
          </a:p>
          <a:p>
            <a:pPr algn="r"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chemeClr val="bg2"/>
                </a:solidFill>
                <a:latin typeface="Verdana"/>
              </a:rPr>
              <a:t>60 Minuten</a:t>
            </a:r>
            <a:endParaRPr lang="de-DE" altLang="de-DE" sz="1100" b="0" u="none" dirty="0">
              <a:solidFill>
                <a:schemeClr val="bg2"/>
              </a:solidFill>
              <a:latin typeface="Verdana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6716539" y="1972806"/>
            <a:ext cx="954108" cy="380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chemeClr val="bg2"/>
                </a:solidFill>
                <a:latin typeface="Verdana"/>
              </a:rPr>
              <a:t>1 bis unter</a:t>
            </a:r>
          </a:p>
          <a:p>
            <a:pPr algn="ctr"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chemeClr val="bg2"/>
                </a:solidFill>
                <a:latin typeface="Verdana"/>
              </a:rPr>
              <a:t>2 Stunden</a:t>
            </a:r>
            <a:endParaRPr lang="de-DE" altLang="de-DE" sz="1100" b="0" u="none" dirty="0">
              <a:solidFill>
                <a:schemeClr val="bg2"/>
              </a:solidFill>
              <a:latin typeface="Verdana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5389578" y="1972806"/>
            <a:ext cx="954108" cy="380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chemeClr val="bg2"/>
                </a:solidFill>
                <a:latin typeface="Verdana"/>
              </a:rPr>
              <a:t>2 bis unter</a:t>
            </a:r>
          </a:p>
          <a:p>
            <a:pPr algn="ctr"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chemeClr val="bg2"/>
                </a:solidFill>
                <a:latin typeface="Verdana"/>
              </a:rPr>
              <a:t>3 Stunden</a:t>
            </a:r>
            <a:endParaRPr lang="de-DE" altLang="de-DE" sz="1100" b="0" u="none" dirty="0">
              <a:solidFill>
                <a:schemeClr val="bg2"/>
              </a:solidFill>
              <a:latin typeface="Verdana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4181631" y="1972806"/>
            <a:ext cx="954108" cy="380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chemeClr val="bg2"/>
                </a:solidFill>
                <a:latin typeface="Verdana"/>
              </a:rPr>
              <a:t>3 bis unter</a:t>
            </a:r>
          </a:p>
          <a:p>
            <a:pPr algn="ctr"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chemeClr val="bg2"/>
                </a:solidFill>
                <a:latin typeface="Verdana"/>
              </a:rPr>
              <a:t>4 Stunden</a:t>
            </a:r>
            <a:endParaRPr lang="de-DE" altLang="de-DE" sz="1100" b="0" u="none" dirty="0">
              <a:solidFill>
                <a:schemeClr val="bg2"/>
              </a:solidFill>
              <a:latin typeface="Verdana"/>
            </a:endParaRP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2533278" y="1972806"/>
            <a:ext cx="1063112" cy="380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chemeClr val="bg2"/>
                </a:solidFill>
                <a:latin typeface="Verdana"/>
              </a:rPr>
              <a:t>4 oder mehr</a:t>
            </a:r>
          </a:p>
          <a:p>
            <a:pPr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chemeClr val="bg2"/>
                </a:solidFill>
                <a:latin typeface="Verdana"/>
              </a:rPr>
              <a:t>Stunden</a:t>
            </a:r>
            <a:endParaRPr lang="de-DE" altLang="de-DE" sz="1100" b="0" u="none" dirty="0">
              <a:solidFill>
                <a:schemeClr val="bg2"/>
              </a:solidFill>
              <a:latin typeface="Verdana"/>
            </a:endParaRP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8829734" y="1763518"/>
            <a:ext cx="816249" cy="589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de-DE" altLang="de-DE" sz="1400" b="0" u="none" dirty="0" smtClean="0">
                <a:solidFill>
                  <a:schemeClr val="bg2"/>
                </a:solidFill>
                <a:latin typeface="Verdana"/>
              </a:rPr>
              <a:t>Mittel-</a:t>
            </a:r>
          </a:p>
          <a:p>
            <a:pPr algn="ctr">
              <a:lnSpc>
                <a:spcPct val="85000"/>
              </a:lnSpc>
            </a:pPr>
            <a:r>
              <a:rPr lang="de-DE" altLang="de-DE" sz="1400" b="0" u="none" dirty="0" smtClean="0">
                <a:solidFill>
                  <a:schemeClr val="bg2"/>
                </a:solidFill>
                <a:latin typeface="Verdana"/>
              </a:rPr>
              <a:t>wert</a:t>
            </a:r>
          </a:p>
          <a:p>
            <a:pPr algn="ctr">
              <a:lnSpc>
                <a:spcPct val="85000"/>
              </a:lnSpc>
            </a:pPr>
            <a:r>
              <a:rPr lang="de-DE" altLang="de-DE" sz="1000" b="0" u="none" dirty="0" smtClean="0">
                <a:solidFill>
                  <a:schemeClr val="bg2"/>
                </a:solidFill>
                <a:latin typeface="Verdana"/>
              </a:rPr>
              <a:t>[Minuten]</a:t>
            </a:r>
            <a:endParaRPr lang="de-DE" altLang="de-DE" sz="1000" b="0" u="none" dirty="0">
              <a:solidFill>
                <a:schemeClr val="bg2"/>
              </a:solidFill>
              <a:latin typeface="Verdana"/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504000" y="6293341"/>
            <a:ext cx="1901483" cy="216982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>
              <a:lnSpc>
                <a:spcPct val="90000"/>
              </a:lnSpc>
            </a:pPr>
            <a:r>
              <a:rPr lang="de-DE" altLang="de-DE" sz="900" dirty="0">
                <a:solidFill>
                  <a:srgbClr val="4D4D4D"/>
                </a:solidFill>
              </a:rPr>
              <a:t>Basis: </a:t>
            </a:r>
            <a:r>
              <a:rPr lang="de-DE" altLang="de-DE" sz="900" dirty="0" smtClean="0">
                <a:solidFill>
                  <a:srgbClr val="4D4D4D"/>
                </a:solidFill>
              </a:rPr>
              <a:t>Nutzer sozialer Medien</a:t>
            </a:r>
            <a:endParaRPr lang="de-DE" altLang="de-DE" sz="900" dirty="0">
              <a:solidFill>
                <a:srgbClr val="4D4D4D"/>
              </a:solidFill>
            </a:endParaRP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504000" y="2274773"/>
            <a:ext cx="2058662" cy="3707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5357" tIns="52679" rIns="105357" bIns="52679" anchor="t">
            <a:spAutoFit/>
          </a:bodyPr>
          <a:lstStyle>
            <a:lvl1pPr defTabSz="1054100"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5410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541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541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541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541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541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541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541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insgesamt</a:t>
            </a: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chemeClr val="tx2"/>
                </a:solidFill>
                <a:latin typeface="Verdana"/>
              </a:rPr>
              <a:t>Mädchen</a:t>
            </a:r>
            <a:endParaRPr lang="de-DE" altLang="de-DE" sz="1200" b="0" u="none" dirty="0">
              <a:solidFill>
                <a:schemeClr val="tx2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	- insgesamt</a:t>
            </a: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endParaRPr lang="de-DE" altLang="de-DE" sz="1200" b="0" u="none" dirty="0" smtClean="0">
              <a:solidFill>
                <a:srgbClr val="4D4D4D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	- 12- und 13-Jährige</a:t>
            </a: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	- 14- und 15-Jährige</a:t>
            </a: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	- 16- und 17-Jährige</a:t>
            </a: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chemeClr val="tx2"/>
                </a:solidFill>
                <a:latin typeface="Verdana"/>
              </a:rPr>
              <a:t>Jungen</a:t>
            </a:r>
            <a:endParaRPr lang="de-DE" altLang="de-DE" sz="1200" b="0" u="none" dirty="0">
              <a:solidFill>
                <a:schemeClr val="tx2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	- insgesamt</a:t>
            </a: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	</a:t>
            </a:r>
            <a:r>
              <a:rPr lang="de-DE" altLang="de-DE" sz="1200" b="0" u="none" dirty="0">
                <a:solidFill>
                  <a:srgbClr val="4D4D4D"/>
                </a:solidFill>
                <a:latin typeface="Verdana"/>
              </a:rPr>
              <a:t>- 12- und 13-Jährige</a:t>
            </a: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>
                <a:solidFill>
                  <a:srgbClr val="4D4D4D"/>
                </a:solidFill>
                <a:latin typeface="Verdana"/>
              </a:rPr>
              <a:t>	- 14- und 15-Jährige</a:t>
            </a: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>
                <a:solidFill>
                  <a:srgbClr val="4D4D4D"/>
                </a:solidFill>
                <a:latin typeface="Verdana"/>
              </a:rPr>
              <a:t>	- 16- und 17-Jährige</a:t>
            </a:r>
          </a:p>
        </p:txBody>
      </p:sp>
      <p:sp>
        <p:nvSpPr>
          <p:cNvPr id="18" name="Textfeld 17"/>
          <p:cNvSpPr txBox="1"/>
          <p:nvPr/>
        </p:nvSpPr>
        <p:spPr>
          <a:xfrm>
            <a:off x="7797628" y="6541200"/>
            <a:ext cx="13163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1200">
                <a:solidFill>
                  <a:srgbClr val="4D4D4D"/>
                </a:solidFill>
              </a:defRPr>
            </a:lvl1pPr>
          </a:lstStyle>
          <a:p>
            <a:r>
              <a:rPr lang="de-DE" sz="900" dirty="0" smtClean="0"/>
              <a:t>Angaben in Prozent</a:t>
            </a:r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265007492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5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82851629"/>
              </p:ext>
            </p:extLst>
          </p:nvPr>
        </p:nvGraphicFramePr>
        <p:xfrm>
          <a:off x="2231370" y="2072084"/>
          <a:ext cx="5996283" cy="397090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feld 15"/>
          <p:cNvSpPr txBox="1"/>
          <p:nvPr/>
        </p:nvSpPr>
        <p:spPr>
          <a:xfrm>
            <a:off x="504000" y="103937"/>
            <a:ext cx="8077852" cy="769441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de-DE" sz="2400" dirty="0">
                <a:solidFill>
                  <a:srgbClr val="DF002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Die beliebtesten sozialen Medien der </a:t>
            </a:r>
            <a:r>
              <a:rPr lang="de-DE" sz="2400" dirty="0" smtClean="0">
                <a:solidFill>
                  <a:srgbClr val="DF002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Jugendlichen </a:t>
            </a:r>
          </a:p>
          <a:p>
            <a:r>
              <a:rPr lang="de-DE" sz="2000" dirty="0" smtClean="0">
                <a:solidFill>
                  <a:srgbClr val="DF002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- Geschlecht</a:t>
            </a:r>
            <a:endParaRPr lang="de-DE" sz="2000" dirty="0">
              <a:solidFill>
                <a:srgbClr val="DF0024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8343450" y="6541200"/>
            <a:ext cx="2247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1200">
                <a:solidFill>
                  <a:srgbClr val="4D4D4D"/>
                </a:solidFill>
              </a:defRPr>
            </a:lvl1pPr>
          </a:lstStyle>
          <a:p>
            <a:r>
              <a:rPr lang="de-DE" sz="900" dirty="0" smtClean="0"/>
              <a:t> </a:t>
            </a:r>
            <a:endParaRPr lang="de-DE" sz="900" dirty="0"/>
          </a:p>
        </p:txBody>
      </p:sp>
      <p:sp>
        <p:nvSpPr>
          <p:cNvPr id="29" name="Rechteck 28"/>
          <p:cNvSpPr/>
          <p:nvPr/>
        </p:nvSpPr>
        <p:spPr>
          <a:xfrm>
            <a:off x="504000" y="6293341"/>
            <a:ext cx="2674130" cy="216982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>
              <a:lnSpc>
                <a:spcPct val="90000"/>
              </a:lnSpc>
            </a:pPr>
            <a:r>
              <a:rPr lang="de-DE" altLang="de-DE" sz="900" dirty="0">
                <a:solidFill>
                  <a:srgbClr val="4D4D4D"/>
                </a:solidFill>
              </a:rPr>
              <a:t>Basis: </a:t>
            </a:r>
            <a:r>
              <a:rPr lang="de-DE" altLang="de-DE" sz="900" dirty="0" smtClean="0">
                <a:solidFill>
                  <a:srgbClr val="4D4D4D"/>
                </a:solidFill>
              </a:rPr>
              <a:t>Mädchen, die soziale Medien nutzen</a:t>
            </a:r>
            <a:endParaRPr lang="de-DE" altLang="de-DE" sz="900" dirty="0">
              <a:solidFill>
                <a:srgbClr val="4D4D4D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504000" y="1533009"/>
            <a:ext cx="3813416" cy="275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de-DE" altLang="de-DE" sz="1400" b="0" u="none" dirty="0" smtClean="0">
                <a:latin typeface="Verdana"/>
              </a:rPr>
              <a:t>Aktuell </a:t>
            </a:r>
            <a:r>
              <a:rPr lang="de-DE" altLang="de-DE" sz="1400" b="0" u="none" dirty="0">
                <a:latin typeface="Verdana"/>
              </a:rPr>
              <a:t>verbringen am meisten Zeit </a:t>
            </a:r>
            <a:r>
              <a:rPr lang="de-DE" altLang="de-DE" sz="1400" b="0" u="none" dirty="0" smtClean="0">
                <a:latin typeface="Verdana"/>
              </a:rPr>
              <a:t>mit:</a:t>
            </a:r>
            <a:endParaRPr lang="de-DE" altLang="de-DE" sz="1400" b="0" u="none" dirty="0">
              <a:latin typeface="Verdana"/>
            </a:endParaRPr>
          </a:p>
        </p:txBody>
      </p:sp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504000" y="2532586"/>
            <a:ext cx="995037" cy="291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5357" tIns="52679" rIns="105357" bIns="52679" anchor="t">
            <a:spAutoFit/>
          </a:bodyPr>
          <a:lstStyle>
            <a:lvl1pPr defTabSz="1054100"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5410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541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541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541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541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541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541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541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Aft>
                <a:spcPts val="600"/>
              </a:spcAft>
            </a:pPr>
            <a:r>
              <a:rPr lang="en-US" altLang="de-DE" sz="1200" b="0" u="none" dirty="0" err="1" smtClean="0">
                <a:solidFill>
                  <a:srgbClr val="4D4D4D"/>
                </a:solidFill>
                <a:latin typeface="Verdana"/>
              </a:rPr>
              <a:t>WhatsApp</a:t>
            </a:r>
            <a:endParaRPr lang="en-US" altLang="de-DE" sz="1200" b="0" u="none" dirty="0" smtClean="0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504000" y="5134879"/>
            <a:ext cx="931430" cy="291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5357" tIns="52679" rIns="105357" bIns="52679" anchor="t">
            <a:spAutoFit/>
          </a:bodyPr>
          <a:lstStyle/>
          <a:p>
            <a:pPr defTabSz="1054100">
              <a:spcAft>
                <a:spcPts val="600"/>
              </a:spcAft>
            </a:pPr>
            <a:r>
              <a:rPr lang="en-US" altLang="de-DE" sz="1200" dirty="0">
                <a:solidFill>
                  <a:srgbClr val="4D4D4D"/>
                </a:solidFill>
                <a:latin typeface="Verdana"/>
              </a:rPr>
              <a:t>Facebook</a:t>
            </a:r>
          </a:p>
        </p:txBody>
      </p:sp>
      <p:sp>
        <p:nvSpPr>
          <p:cNvPr id="3" name="Rechteck 2"/>
          <p:cNvSpPr/>
          <p:nvPr/>
        </p:nvSpPr>
        <p:spPr>
          <a:xfrm>
            <a:off x="504000" y="4260927"/>
            <a:ext cx="964581" cy="291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5357" tIns="52679" rIns="105357" bIns="52679" anchor="t">
            <a:spAutoFit/>
          </a:bodyPr>
          <a:lstStyle/>
          <a:p>
            <a:pPr defTabSz="1054100">
              <a:spcAft>
                <a:spcPts val="600"/>
              </a:spcAft>
            </a:pPr>
            <a:r>
              <a:rPr lang="en-US" altLang="de-DE" sz="1200" dirty="0" err="1">
                <a:solidFill>
                  <a:srgbClr val="4D4D4D"/>
                </a:solidFill>
                <a:latin typeface="Verdana"/>
              </a:rPr>
              <a:t>SnapChat</a:t>
            </a:r>
            <a:endParaRPr lang="en-US" altLang="de-DE" sz="1200" dirty="0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504000" y="3386831"/>
            <a:ext cx="1009978" cy="2910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5357" tIns="52679" rIns="105357" bIns="52679" anchor="t">
            <a:spAutoFit/>
          </a:bodyPr>
          <a:lstStyle/>
          <a:p>
            <a:pPr defTabSz="1054100">
              <a:spcAft>
                <a:spcPts val="600"/>
              </a:spcAft>
            </a:pPr>
            <a:r>
              <a:rPr lang="en-US" altLang="de-DE" sz="1200" dirty="0" err="1">
                <a:solidFill>
                  <a:srgbClr val="4D4D4D"/>
                </a:solidFill>
                <a:latin typeface="Verdana"/>
              </a:rPr>
              <a:t>Instagram</a:t>
            </a:r>
            <a:endParaRPr lang="en-US" altLang="de-DE" sz="1200" dirty="0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7797628" y="6541200"/>
            <a:ext cx="13163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1200">
                <a:solidFill>
                  <a:srgbClr val="4D4D4D"/>
                </a:solidFill>
              </a:defRPr>
            </a:lvl1pPr>
          </a:lstStyle>
          <a:p>
            <a:r>
              <a:rPr lang="de-DE" sz="900" dirty="0" smtClean="0"/>
              <a:t>Angaben in Prozent</a:t>
            </a:r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225197654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ct 5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3041840"/>
              </p:ext>
            </p:extLst>
          </p:nvPr>
        </p:nvGraphicFramePr>
        <p:xfrm>
          <a:off x="2461949" y="2131441"/>
          <a:ext cx="6992148" cy="4564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feld 15"/>
          <p:cNvSpPr txBox="1"/>
          <p:nvPr/>
        </p:nvSpPr>
        <p:spPr>
          <a:xfrm>
            <a:off x="504000" y="411713"/>
            <a:ext cx="6183103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de-DE" sz="2400" dirty="0" smtClean="0">
                <a:solidFill>
                  <a:srgbClr val="DF002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Nutzungsdauer des Lieblingsmediums</a:t>
            </a:r>
            <a:endParaRPr lang="de-DE" sz="2400" dirty="0">
              <a:solidFill>
                <a:srgbClr val="DF0024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8343450" y="6541200"/>
            <a:ext cx="2247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1200">
                <a:solidFill>
                  <a:srgbClr val="4D4D4D"/>
                </a:solidFill>
              </a:defRPr>
            </a:lvl1pPr>
          </a:lstStyle>
          <a:p>
            <a:r>
              <a:rPr lang="de-DE" sz="900" dirty="0" smtClean="0"/>
              <a:t> </a:t>
            </a:r>
            <a:endParaRPr lang="de-DE" sz="900" dirty="0"/>
          </a:p>
        </p:txBody>
      </p:sp>
      <p:sp>
        <p:nvSpPr>
          <p:cNvPr id="32" name="Rectangle 9"/>
          <p:cNvSpPr>
            <a:spLocks noChangeArrowheads="1"/>
          </p:cNvSpPr>
          <p:nvPr/>
        </p:nvSpPr>
        <p:spPr bwMode="auto">
          <a:xfrm>
            <a:off x="2533278" y="1233059"/>
            <a:ext cx="5974713" cy="45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0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de-DE" altLang="de-DE" sz="1400" b="0" u="none" dirty="0">
                <a:solidFill>
                  <a:schemeClr val="tx2"/>
                </a:solidFill>
                <a:latin typeface="Verdana"/>
              </a:rPr>
              <a:t>Es verbringen </a:t>
            </a:r>
            <a:r>
              <a:rPr lang="de-DE" altLang="de-DE" sz="1400" b="0" u="none" dirty="0" smtClean="0">
                <a:solidFill>
                  <a:schemeClr val="tx2"/>
                </a:solidFill>
                <a:latin typeface="Verdana"/>
              </a:rPr>
              <a:t>- </a:t>
            </a:r>
            <a:r>
              <a:rPr lang="de-DE" altLang="de-DE" sz="1400" b="0" u="none" dirty="0">
                <a:solidFill>
                  <a:schemeClr val="tx2"/>
                </a:solidFill>
                <a:latin typeface="Verdana"/>
              </a:rPr>
              <a:t>alles zusammengerechnet </a:t>
            </a:r>
            <a:r>
              <a:rPr lang="de-DE" altLang="de-DE" sz="1400" b="0" u="none" dirty="0" smtClean="0">
                <a:solidFill>
                  <a:schemeClr val="tx2"/>
                </a:solidFill>
                <a:latin typeface="Verdana"/>
              </a:rPr>
              <a:t>- durchschnittlich pro</a:t>
            </a:r>
          </a:p>
          <a:p>
            <a:pPr>
              <a:lnSpc>
                <a:spcPct val="85000"/>
              </a:lnSpc>
            </a:pPr>
            <a:r>
              <a:rPr lang="de-DE" altLang="de-DE" sz="1400" b="0" u="none" dirty="0" smtClean="0">
                <a:solidFill>
                  <a:schemeClr val="tx2"/>
                </a:solidFill>
                <a:latin typeface="Verdana"/>
              </a:rPr>
              <a:t>Tag mit der Nutzung des für sie wichtigsten sozialen Mediums</a:t>
            </a:r>
            <a:endParaRPr lang="de-DE" altLang="de-DE" sz="1400" b="0" u="none" dirty="0">
              <a:solidFill>
                <a:schemeClr val="tx2"/>
              </a:solidFill>
              <a:latin typeface="Verdana"/>
            </a:endParaRPr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8984797" y="2274773"/>
            <a:ext cx="506121" cy="3707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5357" tIns="52679" rIns="105357" bIns="52679" anchor="t">
            <a:spAutoFit/>
          </a:bodyPr>
          <a:lstStyle>
            <a:lvl1pPr defTabSz="1054100"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5410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541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541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541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541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541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541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541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130000"/>
              </a:lnSpc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89</a:t>
            </a:r>
          </a:p>
          <a:p>
            <a:pPr algn="ctr">
              <a:lnSpc>
                <a:spcPct val="130000"/>
              </a:lnSpc>
            </a:pP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 algn="ctr">
              <a:lnSpc>
                <a:spcPct val="130000"/>
              </a:lnSpc>
            </a:pPr>
            <a:endParaRPr lang="de-DE" altLang="de-DE" sz="1200" b="0" u="none" dirty="0" smtClean="0">
              <a:solidFill>
                <a:srgbClr val="4D4D4D"/>
              </a:solidFill>
              <a:latin typeface="Verdana"/>
            </a:endParaRPr>
          </a:p>
          <a:p>
            <a:pPr algn="ctr">
              <a:lnSpc>
                <a:spcPct val="130000"/>
              </a:lnSpc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100</a:t>
            </a:r>
          </a:p>
          <a:p>
            <a:pPr algn="ctr">
              <a:lnSpc>
                <a:spcPct val="130000"/>
              </a:lnSpc>
            </a:pP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 algn="ctr">
              <a:lnSpc>
                <a:spcPct val="130000"/>
              </a:lnSpc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70</a:t>
            </a:r>
          </a:p>
          <a:p>
            <a:pPr algn="ctr">
              <a:lnSpc>
                <a:spcPct val="130000"/>
              </a:lnSpc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107</a:t>
            </a:r>
          </a:p>
          <a:p>
            <a:pPr algn="ctr">
              <a:lnSpc>
                <a:spcPct val="130000"/>
              </a:lnSpc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120</a:t>
            </a:r>
          </a:p>
          <a:p>
            <a:pPr algn="ctr">
              <a:lnSpc>
                <a:spcPct val="130000"/>
              </a:lnSpc>
            </a:pPr>
            <a:endParaRPr lang="de-DE" altLang="de-DE" sz="1200" b="0" u="none" dirty="0" smtClean="0">
              <a:solidFill>
                <a:srgbClr val="4D4D4D"/>
              </a:solidFill>
              <a:latin typeface="Verdana"/>
            </a:endParaRPr>
          </a:p>
          <a:p>
            <a:pPr algn="ctr">
              <a:lnSpc>
                <a:spcPct val="130000"/>
              </a:lnSpc>
            </a:pP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 algn="ctr">
              <a:lnSpc>
                <a:spcPct val="130000"/>
              </a:lnSpc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78</a:t>
            </a: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 algn="ctr">
              <a:lnSpc>
                <a:spcPct val="130000"/>
              </a:lnSpc>
            </a:pP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 algn="ctr">
              <a:lnSpc>
                <a:spcPct val="130000"/>
              </a:lnSpc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54</a:t>
            </a: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 algn="ctr">
              <a:lnSpc>
                <a:spcPct val="130000"/>
              </a:lnSpc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78</a:t>
            </a: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 algn="ctr">
              <a:lnSpc>
                <a:spcPct val="130000"/>
              </a:lnSpc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99</a:t>
            </a: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33" name="Rectangle 9"/>
          <p:cNvSpPr>
            <a:spLocks noChangeArrowheads="1"/>
          </p:cNvSpPr>
          <p:nvPr/>
        </p:nvSpPr>
        <p:spPr bwMode="auto">
          <a:xfrm>
            <a:off x="7839796" y="1972806"/>
            <a:ext cx="979755" cy="380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chemeClr val="bg2"/>
                </a:solidFill>
                <a:latin typeface="Verdana"/>
              </a:rPr>
              <a:t>unter</a:t>
            </a:r>
          </a:p>
          <a:p>
            <a:pPr algn="r"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chemeClr val="bg2"/>
                </a:solidFill>
                <a:latin typeface="Verdana"/>
              </a:rPr>
              <a:t>30 Minuten</a:t>
            </a:r>
            <a:endParaRPr lang="de-DE" altLang="de-DE" sz="1100" b="0" u="none" dirty="0">
              <a:solidFill>
                <a:schemeClr val="bg2"/>
              </a:solidFill>
              <a:latin typeface="Verdana"/>
            </a:endParaRPr>
          </a:p>
        </p:txBody>
      </p:sp>
      <p:sp>
        <p:nvSpPr>
          <p:cNvPr id="14" name="Rectangle 9"/>
          <p:cNvSpPr>
            <a:spLocks noChangeArrowheads="1"/>
          </p:cNvSpPr>
          <p:nvPr/>
        </p:nvSpPr>
        <p:spPr bwMode="auto">
          <a:xfrm>
            <a:off x="6373305" y="1972806"/>
            <a:ext cx="1095173" cy="380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chemeClr val="bg2"/>
                </a:solidFill>
                <a:latin typeface="Verdana"/>
              </a:rPr>
              <a:t>0,5 bis unter</a:t>
            </a:r>
          </a:p>
          <a:p>
            <a:pPr algn="ctr"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chemeClr val="bg2"/>
                </a:solidFill>
                <a:latin typeface="Verdana"/>
              </a:rPr>
              <a:t>1 Stunde</a:t>
            </a:r>
            <a:endParaRPr lang="de-DE" altLang="de-DE" sz="1100" b="0" u="none" dirty="0">
              <a:solidFill>
                <a:schemeClr val="bg2"/>
              </a:solidFill>
              <a:latin typeface="Verdana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4740636" y="1972806"/>
            <a:ext cx="954108" cy="380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chemeClr val="bg2"/>
                </a:solidFill>
                <a:latin typeface="Verdana"/>
              </a:rPr>
              <a:t>1 bis unter</a:t>
            </a:r>
          </a:p>
          <a:p>
            <a:pPr algn="ctr"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chemeClr val="bg2"/>
                </a:solidFill>
                <a:latin typeface="Verdana"/>
              </a:rPr>
              <a:t>2 Stunden</a:t>
            </a:r>
            <a:endParaRPr lang="de-DE" altLang="de-DE" sz="1100" b="0" u="none" dirty="0">
              <a:solidFill>
                <a:schemeClr val="bg2"/>
              </a:solidFill>
              <a:latin typeface="Verdana"/>
            </a:endParaRPr>
          </a:p>
        </p:txBody>
      </p:sp>
      <p:sp>
        <p:nvSpPr>
          <p:cNvPr id="17" name="Rectangle 9"/>
          <p:cNvSpPr>
            <a:spLocks noChangeArrowheads="1"/>
          </p:cNvSpPr>
          <p:nvPr/>
        </p:nvSpPr>
        <p:spPr bwMode="auto">
          <a:xfrm>
            <a:off x="3554462" y="1861492"/>
            <a:ext cx="954108" cy="380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chemeClr val="bg2"/>
                </a:solidFill>
                <a:latin typeface="Verdana"/>
              </a:rPr>
              <a:t>2 bis unter</a:t>
            </a:r>
          </a:p>
          <a:p>
            <a:pPr algn="ctr"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chemeClr val="bg2"/>
                </a:solidFill>
                <a:latin typeface="Verdana"/>
              </a:rPr>
              <a:t>3 Stunden</a:t>
            </a:r>
            <a:endParaRPr lang="de-DE" altLang="de-DE" sz="1100" b="0" u="none" dirty="0">
              <a:solidFill>
                <a:schemeClr val="bg2"/>
              </a:solidFill>
              <a:latin typeface="Verdana"/>
            </a:endParaRP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2533278" y="1972806"/>
            <a:ext cx="1063112" cy="380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chemeClr val="bg2"/>
                </a:solidFill>
                <a:latin typeface="Verdana"/>
              </a:rPr>
              <a:t>3 oder mehr</a:t>
            </a:r>
          </a:p>
          <a:p>
            <a:pPr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chemeClr val="bg2"/>
                </a:solidFill>
                <a:latin typeface="Verdana"/>
              </a:rPr>
              <a:t>Stunden</a:t>
            </a:r>
            <a:endParaRPr lang="de-DE" altLang="de-DE" sz="1100" b="0" u="none" dirty="0">
              <a:solidFill>
                <a:schemeClr val="bg2"/>
              </a:solidFill>
              <a:latin typeface="Verdana"/>
            </a:endParaRP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8829734" y="1763518"/>
            <a:ext cx="816249" cy="589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de-DE" altLang="de-DE" sz="1400" b="0" u="none" dirty="0" smtClean="0">
                <a:solidFill>
                  <a:schemeClr val="bg2"/>
                </a:solidFill>
                <a:latin typeface="Verdana"/>
              </a:rPr>
              <a:t>Mittel-</a:t>
            </a:r>
          </a:p>
          <a:p>
            <a:pPr algn="ctr">
              <a:lnSpc>
                <a:spcPct val="85000"/>
              </a:lnSpc>
            </a:pPr>
            <a:r>
              <a:rPr lang="de-DE" altLang="de-DE" sz="1400" b="0" u="none" dirty="0" smtClean="0">
                <a:solidFill>
                  <a:schemeClr val="bg2"/>
                </a:solidFill>
                <a:latin typeface="Verdana"/>
              </a:rPr>
              <a:t>wert</a:t>
            </a:r>
          </a:p>
          <a:p>
            <a:pPr algn="ctr">
              <a:lnSpc>
                <a:spcPct val="85000"/>
              </a:lnSpc>
            </a:pPr>
            <a:r>
              <a:rPr lang="de-DE" altLang="de-DE" sz="1000" b="0" u="none" dirty="0" smtClean="0">
                <a:solidFill>
                  <a:schemeClr val="bg2"/>
                </a:solidFill>
                <a:latin typeface="Verdana"/>
              </a:rPr>
              <a:t>[Minuten]</a:t>
            </a:r>
            <a:endParaRPr lang="de-DE" altLang="de-DE" sz="1000" b="0" u="none" dirty="0">
              <a:solidFill>
                <a:schemeClr val="bg2"/>
              </a:solidFill>
              <a:latin typeface="Verdana"/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504000" y="6293341"/>
            <a:ext cx="7374135" cy="216982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>
              <a:lnSpc>
                <a:spcPct val="90000"/>
              </a:lnSpc>
            </a:pPr>
            <a:r>
              <a:rPr lang="de-DE" altLang="de-DE" sz="900" dirty="0">
                <a:solidFill>
                  <a:srgbClr val="4D4D4D"/>
                </a:solidFill>
              </a:rPr>
              <a:t>Basis: </a:t>
            </a:r>
            <a:r>
              <a:rPr lang="de-DE" altLang="de-DE" sz="900" dirty="0" smtClean="0">
                <a:solidFill>
                  <a:srgbClr val="4D4D4D"/>
                </a:solidFill>
              </a:rPr>
              <a:t>Befragte, die mit einem sozialen Medium die meiste Zeit verbringen bzw. auf dieses am wenigsten verzichten wollen</a:t>
            </a:r>
            <a:endParaRPr lang="de-DE" altLang="de-DE" sz="900" dirty="0">
              <a:solidFill>
                <a:srgbClr val="4D4D4D"/>
              </a:solidFill>
            </a:endParaRPr>
          </a:p>
        </p:txBody>
      </p:sp>
      <p:sp>
        <p:nvSpPr>
          <p:cNvPr id="29" name="Text Box 10"/>
          <p:cNvSpPr txBox="1">
            <a:spLocks noChangeArrowheads="1"/>
          </p:cNvSpPr>
          <p:nvPr/>
        </p:nvSpPr>
        <p:spPr bwMode="auto">
          <a:xfrm>
            <a:off x="504000" y="2274773"/>
            <a:ext cx="2058662" cy="3707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5357" tIns="52679" rIns="105357" bIns="52679" anchor="t">
            <a:spAutoFit/>
          </a:bodyPr>
          <a:lstStyle>
            <a:lvl1pPr defTabSz="1054100"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5410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541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541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541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541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541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541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541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insgesamt</a:t>
            </a: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chemeClr val="tx2"/>
                </a:solidFill>
                <a:latin typeface="Verdana"/>
              </a:rPr>
              <a:t>Mädchen</a:t>
            </a:r>
            <a:endParaRPr lang="de-DE" altLang="de-DE" sz="1200" b="0" u="none" dirty="0">
              <a:solidFill>
                <a:schemeClr val="tx2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	- insgesamt</a:t>
            </a: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endParaRPr lang="de-DE" altLang="de-DE" sz="1200" b="0" u="none" dirty="0" smtClean="0">
              <a:solidFill>
                <a:srgbClr val="4D4D4D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	- 12- und 13-Jährige</a:t>
            </a: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	- 14- und 15-Jährige</a:t>
            </a: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	- 16- und 17-Jährige</a:t>
            </a: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chemeClr val="tx2"/>
                </a:solidFill>
                <a:latin typeface="Verdana"/>
              </a:rPr>
              <a:t>Jungen</a:t>
            </a:r>
            <a:endParaRPr lang="de-DE" altLang="de-DE" sz="1200" b="0" u="none" dirty="0">
              <a:solidFill>
                <a:schemeClr val="tx2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	- insgesamt</a:t>
            </a: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	</a:t>
            </a:r>
            <a:r>
              <a:rPr lang="de-DE" altLang="de-DE" sz="1200" b="0" u="none" dirty="0">
                <a:solidFill>
                  <a:srgbClr val="4D4D4D"/>
                </a:solidFill>
                <a:latin typeface="Verdana"/>
              </a:rPr>
              <a:t>- 12- und 13-Jährige</a:t>
            </a: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>
                <a:solidFill>
                  <a:srgbClr val="4D4D4D"/>
                </a:solidFill>
                <a:latin typeface="Verdana"/>
              </a:rPr>
              <a:t>	- 14- und 15-Jährige</a:t>
            </a: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>
                <a:solidFill>
                  <a:srgbClr val="4D4D4D"/>
                </a:solidFill>
                <a:latin typeface="Verdana"/>
              </a:rPr>
              <a:t>	- 16- und 17-Jährige</a:t>
            </a:r>
          </a:p>
        </p:txBody>
      </p:sp>
      <p:sp>
        <p:nvSpPr>
          <p:cNvPr id="18" name="Text Box 13"/>
          <p:cNvSpPr txBox="1">
            <a:spLocks noChangeArrowheads="1"/>
          </p:cNvSpPr>
          <p:nvPr/>
        </p:nvSpPr>
        <p:spPr bwMode="auto">
          <a:xfrm>
            <a:off x="7978701" y="5856205"/>
            <a:ext cx="840593" cy="248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000" b="0" u="none" dirty="0" smtClean="0">
                <a:solidFill>
                  <a:srgbClr val="4D4D4D"/>
                </a:solidFill>
                <a:latin typeface="Verdana"/>
              </a:rPr>
              <a:t>weiß nicht</a:t>
            </a:r>
            <a:endParaRPr lang="de-DE" altLang="de-DE" sz="1000" b="0" u="none" dirty="0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22" name="Rectangle 14"/>
          <p:cNvSpPr>
            <a:spLocks noChangeArrowheads="1"/>
          </p:cNvSpPr>
          <p:nvPr/>
        </p:nvSpPr>
        <p:spPr bwMode="auto">
          <a:xfrm>
            <a:off x="7923943" y="5931987"/>
            <a:ext cx="96838" cy="968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/>
            </a:solidFill>
            <a:miter lim="800000"/>
            <a:headEnd/>
            <a:tailEnd/>
          </a:ln>
          <a:effectLst/>
          <a:extLst/>
        </p:spPr>
        <p:txBody>
          <a:bodyPr wrap="none" lIns="90000" tIns="46800" rIns="90000" bIns="46800" anchor="ctr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>
              <a:solidFill>
                <a:srgbClr val="DF0024"/>
              </a:solidFill>
            </a:endParaRPr>
          </a:p>
        </p:txBody>
      </p:sp>
      <p:cxnSp>
        <p:nvCxnSpPr>
          <p:cNvPr id="3" name="Gerade Verbindung 2"/>
          <p:cNvCxnSpPr>
            <a:endCxn id="17" idx="2"/>
          </p:cNvCxnSpPr>
          <p:nvPr/>
        </p:nvCxnSpPr>
        <p:spPr bwMode="auto">
          <a:xfrm flipV="1">
            <a:off x="3846502" y="2241596"/>
            <a:ext cx="185014" cy="107487"/>
          </a:xfrm>
          <a:prstGeom prst="line">
            <a:avLst/>
          </a:prstGeom>
          <a:solidFill>
            <a:srgbClr val="000080"/>
          </a:solidFill>
          <a:ln w="31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4" name="Textfeld 23"/>
          <p:cNvSpPr txBox="1"/>
          <p:nvPr/>
        </p:nvSpPr>
        <p:spPr>
          <a:xfrm>
            <a:off x="7797628" y="6541200"/>
            <a:ext cx="13163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1200">
                <a:solidFill>
                  <a:srgbClr val="4D4D4D"/>
                </a:solidFill>
              </a:defRPr>
            </a:lvl1pPr>
          </a:lstStyle>
          <a:p>
            <a:r>
              <a:rPr lang="de-DE" sz="900" dirty="0" smtClean="0"/>
              <a:t>Angaben in Prozent</a:t>
            </a:r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33287202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feld 15"/>
          <p:cNvSpPr txBox="1"/>
          <p:nvPr/>
        </p:nvSpPr>
        <p:spPr>
          <a:xfrm>
            <a:off x="504000" y="411713"/>
            <a:ext cx="8294963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de-DE" sz="2400" dirty="0" smtClean="0">
                <a:solidFill>
                  <a:srgbClr val="DF002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Freunde-Kontakt ausschließlich über soziale Medien </a:t>
            </a:r>
            <a:endParaRPr lang="de-DE" sz="2400" dirty="0">
              <a:solidFill>
                <a:srgbClr val="DF0024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8343450" y="6541200"/>
            <a:ext cx="2247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1200">
                <a:solidFill>
                  <a:srgbClr val="4D4D4D"/>
                </a:solidFill>
              </a:defRPr>
            </a:lvl1pPr>
          </a:lstStyle>
          <a:p>
            <a:r>
              <a:rPr lang="de-DE" sz="900" dirty="0" smtClean="0"/>
              <a:t> </a:t>
            </a:r>
            <a:endParaRPr lang="de-DE" sz="900" dirty="0"/>
          </a:p>
        </p:txBody>
      </p:sp>
      <p:sp>
        <p:nvSpPr>
          <p:cNvPr id="28" name="Rechteck 27"/>
          <p:cNvSpPr/>
          <p:nvPr/>
        </p:nvSpPr>
        <p:spPr>
          <a:xfrm>
            <a:off x="504000" y="6293341"/>
            <a:ext cx="1901483" cy="216982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>
              <a:lnSpc>
                <a:spcPct val="90000"/>
              </a:lnSpc>
            </a:pPr>
            <a:r>
              <a:rPr lang="de-DE" altLang="de-DE" sz="900" dirty="0">
                <a:solidFill>
                  <a:srgbClr val="4D4D4D"/>
                </a:solidFill>
              </a:rPr>
              <a:t>Basis: </a:t>
            </a:r>
            <a:r>
              <a:rPr lang="de-DE" altLang="de-DE" sz="900" dirty="0" smtClean="0">
                <a:solidFill>
                  <a:srgbClr val="4D4D4D"/>
                </a:solidFill>
              </a:rPr>
              <a:t>Nutzer sozialer Medien</a:t>
            </a:r>
            <a:endParaRPr lang="de-DE" altLang="de-DE" sz="900" dirty="0">
              <a:solidFill>
                <a:srgbClr val="4D4D4D"/>
              </a:solidFill>
            </a:endParaRPr>
          </a:p>
        </p:txBody>
      </p:sp>
      <p:graphicFrame>
        <p:nvGraphicFramePr>
          <p:cNvPr id="24" name="Object 5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72319581"/>
              </p:ext>
            </p:extLst>
          </p:nvPr>
        </p:nvGraphicFramePr>
        <p:xfrm>
          <a:off x="2461949" y="2131441"/>
          <a:ext cx="6992148" cy="4564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2533278" y="1583157"/>
            <a:ext cx="5859553" cy="275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0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de-DE" altLang="de-DE" sz="1400" b="0" u="none" dirty="0" smtClean="0">
                <a:solidFill>
                  <a:srgbClr val="DF0024"/>
                </a:solidFill>
                <a:latin typeface="Verdana"/>
              </a:rPr>
              <a:t>Mit so vielen Freunden sind nur über soziale Medien in Kontakt</a:t>
            </a:r>
            <a:endParaRPr lang="de-DE" altLang="de-DE" sz="1400" b="0" u="none" dirty="0">
              <a:solidFill>
                <a:srgbClr val="DF0024"/>
              </a:solidFill>
              <a:latin typeface="Verdana"/>
            </a:endParaRP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504000" y="2274773"/>
            <a:ext cx="2004160" cy="3707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5357" tIns="52679" rIns="105357" bIns="52679" anchor="t">
            <a:spAutoFit/>
          </a:bodyPr>
          <a:lstStyle>
            <a:lvl1pPr defTabSz="1054100"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5410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541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541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541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541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541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541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541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insgesamt</a:t>
            </a: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DF0024"/>
                </a:solidFill>
                <a:latin typeface="Verdana"/>
              </a:rPr>
              <a:t>Mädchen</a:t>
            </a:r>
            <a:endParaRPr lang="de-DE" altLang="de-DE" sz="1200" b="0" u="none" dirty="0">
              <a:solidFill>
                <a:srgbClr val="DF0024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	- insgesamt</a:t>
            </a: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endParaRPr lang="de-DE" altLang="de-DE" sz="1200" b="0" u="none" dirty="0" smtClean="0">
              <a:solidFill>
                <a:srgbClr val="4D4D4D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	- 12- und 13-Jährige</a:t>
            </a: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	- 14- und 15-Jährige</a:t>
            </a: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	- 16- und 17-Jährige</a:t>
            </a: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DF0024"/>
                </a:solidFill>
                <a:latin typeface="Verdana"/>
              </a:rPr>
              <a:t>Jungen</a:t>
            </a:r>
            <a:endParaRPr lang="de-DE" altLang="de-DE" sz="1200" b="0" u="none" dirty="0">
              <a:solidFill>
                <a:srgbClr val="DF0024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	- insgesamt</a:t>
            </a: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	</a:t>
            </a:r>
            <a:r>
              <a:rPr lang="de-DE" altLang="de-DE" sz="1200" b="0" u="none" dirty="0">
                <a:solidFill>
                  <a:srgbClr val="4D4D4D"/>
                </a:solidFill>
                <a:latin typeface="Verdana"/>
              </a:rPr>
              <a:t>- 12- und 13-Jährige</a:t>
            </a: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>
                <a:solidFill>
                  <a:srgbClr val="4D4D4D"/>
                </a:solidFill>
                <a:latin typeface="Verdana"/>
              </a:rPr>
              <a:t>	- 14- und 15-Jährige</a:t>
            </a: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>
                <a:solidFill>
                  <a:srgbClr val="4D4D4D"/>
                </a:solidFill>
                <a:latin typeface="Verdana"/>
              </a:rPr>
              <a:t>	- 16- und 17-Jährige</a:t>
            </a: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7970750" y="5856205"/>
            <a:ext cx="840593" cy="248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000" b="0" u="none" dirty="0" smtClean="0">
                <a:solidFill>
                  <a:srgbClr val="4D4D4D"/>
                </a:solidFill>
                <a:latin typeface="Verdana"/>
              </a:rPr>
              <a:t>weiß nicht</a:t>
            </a:r>
            <a:endParaRPr lang="de-DE" altLang="de-DE" sz="1000" b="0" u="none" dirty="0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30" name="Rectangle 14"/>
          <p:cNvSpPr>
            <a:spLocks noChangeArrowheads="1"/>
          </p:cNvSpPr>
          <p:nvPr/>
        </p:nvSpPr>
        <p:spPr bwMode="auto">
          <a:xfrm>
            <a:off x="7915992" y="5931987"/>
            <a:ext cx="96838" cy="968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/>
            </a:solidFill>
            <a:miter lim="800000"/>
            <a:headEnd/>
            <a:tailEnd/>
          </a:ln>
          <a:effectLst/>
          <a:extLst/>
        </p:spPr>
        <p:txBody>
          <a:bodyPr wrap="none" lIns="90000" tIns="46800" rIns="90000" bIns="46800" anchor="ctr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>
              <a:solidFill>
                <a:srgbClr val="DF0024"/>
              </a:solidFill>
            </a:endParaRPr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2533278" y="1972806"/>
            <a:ext cx="519694" cy="380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rgbClr val="4D4D4D"/>
                </a:solidFill>
                <a:latin typeface="Verdana"/>
              </a:rPr>
              <a:t>mit</a:t>
            </a:r>
          </a:p>
          <a:p>
            <a:pPr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rgbClr val="4D4D4D"/>
                </a:solidFill>
                <a:latin typeface="Verdana"/>
              </a:rPr>
              <a:t>allen</a:t>
            </a:r>
            <a:endParaRPr lang="de-DE" altLang="de-DE" sz="1100" b="0" u="none" dirty="0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39" name="Rectangle 9"/>
          <p:cNvSpPr>
            <a:spLocks noChangeArrowheads="1"/>
          </p:cNvSpPr>
          <p:nvPr/>
        </p:nvSpPr>
        <p:spPr bwMode="auto">
          <a:xfrm>
            <a:off x="2996812" y="1972806"/>
            <a:ext cx="747319" cy="380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rgbClr val="4D4D4D"/>
                </a:solidFill>
                <a:latin typeface="Verdana"/>
              </a:rPr>
              <a:t>mit den</a:t>
            </a:r>
          </a:p>
          <a:p>
            <a:pPr algn="ctr"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rgbClr val="4D4D4D"/>
                </a:solidFill>
                <a:latin typeface="Verdana"/>
              </a:rPr>
              <a:t>meisten</a:t>
            </a:r>
            <a:endParaRPr lang="de-DE" altLang="de-DE" sz="1100" b="0" u="none" dirty="0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40" name="Rectangle 9"/>
          <p:cNvSpPr>
            <a:spLocks noChangeArrowheads="1"/>
          </p:cNvSpPr>
          <p:nvPr/>
        </p:nvSpPr>
        <p:spPr bwMode="auto">
          <a:xfrm>
            <a:off x="3813440" y="1869443"/>
            <a:ext cx="885179" cy="380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rgbClr val="4D4D4D"/>
                </a:solidFill>
                <a:latin typeface="Verdana"/>
              </a:rPr>
              <a:t>mit etwa</a:t>
            </a:r>
          </a:p>
          <a:p>
            <a:pPr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rgbClr val="4D4D4D"/>
                </a:solidFill>
                <a:latin typeface="Verdana"/>
              </a:rPr>
              <a:t>der Hälfte</a:t>
            </a:r>
            <a:endParaRPr lang="de-DE" altLang="de-DE" sz="1100" b="0" u="none" dirty="0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41" name="Rectangle 9"/>
          <p:cNvSpPr>
            <a:spLocks noChangeArrowheads="1"/>
          </p:cNvSpPr>
          <p:nvPr/>
        </p:nvSpPr>
        <p:spPr bwMode="auto">
          <a:xfrm>
            <a:off x="4982282" y="2116691"/>
            <a:ext cx="1055097" cy="236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rgbClr val="4D4D4D"/>
                </a:solidFill>
                <a:latin typeface="Verdana"/>
              </a:rPr>
              <a:t>mit wenigen</a:t>
            </a:r>
            <a:endParaRPr lang="de-DE" altLang="de-DE" sz="1100" b="0" u="none" dirty="0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42" name="Rectangle 9"/>
          <p:cNvSpPr>
            <a:spLocks noChangeArrowheads="1"/>
          </p:cNvSpPr>
          <p:nvPr/>
        </p:nvSpPr>
        <p:spPr bwMode="auto">
          <a:xfrm>
            <a:off x="7280205" y="2116691"/>
            <a:ext cx="934871" cy="236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rgbClr val="4D4D4D"/>
                </a:solidFill>
                <a:latin typeface="Verdana"/>
              </a:rPr>
              <a:t>mit keinen</a:t>
            </a:r>
            <a:endParaRPr lang="de-DE" altLang="de-DE" sz="1100" b="0" u="none" dirty="0">
              <a:solidFill>
                <a:srgbClr val="4D4D4D"/>
              </a:solidFill>
              <a:latin typeface="Verdana"/>
            </a:endParaRPr>
          </a:p>
        </p:txBody>
      </p:sp>
      <p:cxnSp>
        <p:nvCxnSpPr>
          <p:cNvPr id="43" name="Gerade Verbindung 42"/>
          <p:cNvCxnSpPr>
            <a:endCxn id="40" idx="2"/>
          </p:cNvCxnSpPr>
          <p:nvPr/>
        </p:nvCxnSpPr>
        <p:spPr bwMode="auto">
          <a:xfrm flipV="1">
            <a:off x="3917608" y="2249547"/>
            <a:ext cx="338422" cy="99535"/>
          </a:xfrm>
          <a:prstGeom prst="line">
            <a:avLst/>
          </a:prstGeom>
          <a:solidFill>
            <a:srgbClr val="000080"/>
          </a:solidFill>
          <a:ln w="31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7" name="Textfeld 16"/>
          <p:cNvSpPr txBox="1"/>
          <p:nvPr/>
        </p:nvSpPr>
        <p:spPr>
          <a:xfrm>
            <a:off x="7797628" y="6541200"/>
            <a:ext cx="13163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1200">
                <a:solidFill>
                  <a:srgbClr val="4D4D4D"/>
                </a:solidFill>
              </a:defRPr>
            </a:lvl1pPr>
          </a:lstStyle>
          <a:p>
            <a:r>
              <a:rPr lang="de-DE" sz="900" dirty="0" smtClean="0"/>
              <a:t>Angaben in Prozent</a:t>
            </a:r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2863932777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feld 15"/>
          <p:cNvSpPr txBox="1"/>
          <p:nvPr/>
        </p:nvSpPr>
        <p:spPr>
          <a:xfrm>
            <a:off x="504000" y="411713"/>
            <a:ext cx="7539756" cy="461665"/>
          </a:xfrm>
          <a:prstGeom prst="rect">
            <a:avLst/>
          </a:prstGeom>
          <a:noFill/>
        </p:spPr>
        <p:txBody>
          <a:bodyPr wrap="none" rtlCol="0" anchor="b">
            <a:spAutoFit/>
          </a:bodyPr>
          <a:lstStyle/>
          <a:p>
            <a:r>
              <a:rPr lang="de-DE" sz="2400" dirty="0" smtClean="0">
                <a:solidFill>
                  <a:srgbClr val="DF002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Streit wegen der Nutzung von sozialen Medien</a:t>
            </a:r>
            <a:endParaRPr lang="de-DE" sz="2400" dirty="0">
              <a:solidFill>
                <a:srgbClr val="DF0024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8343450" y="6541200"/>
            <a:ext cx="2247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1200">
                <a:solidFill>
                  <a:srgbClr val="4D4D4D"/>
                </a:solidFill>
              </a:defRPr>
            </a:lvl1pPr>
          </a:lstStyle>
          <a:p>
            <a:r>
              <a:rPr lang="de-DE" sz="900" dirty="0" smtClean="0"/>
              <a:t> </a:t>
            </a:r>
            <a:endParaRPr lang="de-DE" sz="900" dirty="0"/>
          </a:p>
        </p:txBody>
      </p:sp>
      <p:sp>
        <p:nvSpPr>
          <p:cNvPr id="28" name="Rechteck 27"/>
          <p:cNvSpPr/>
          <p:nvPr/>
        </p:nvSpPr>
        <p:spPr>
          <a:xfrm>
            <a:off x="504000" y="6293341"/>
            <a:ext cx="1901483" cy="216982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>
              <a:lnSpc>
                <a:spcPct val="90000"/>
              </a:lnSpc>
            </a:pPr>
            <a:r>
              <a:rPr lang="de-DE" altLang="de-DE" sz="900" dirty="0">
                <a:solidFill>
                  <a:srgbClr val="4D4D4D"/>
                </a:solidFill>
              </a:rPr>
              <a:t>Basis: </a:t>
            </a:r>
            <a:r>
              <a:rPr lang="de-DE" altLang="de-DE" sz="900" dirty="0" smtClean="0">
                <a:solidFill>
                  <a:srgbClr val="4D4D4D"/>
                </a:solidFill>
              </a:rPr>
              <a:t>Nutzer sozialer Medien</a:t>
            </a:r>
            <a:endParaRPr lang="de-DE" altLang="de-DE" sz="900" dirty="0">
              <a:solidFill>
                <a:srgbClr val="4D4D4D"/>
              </a:solidFill>
            </a:endParaRPr>
          </a:p>
        </p:txBody>
      </p:sp>
      <p:graphicFrame>
        <p:nvGraphicFramePr>
          <p:cNvPr id="24" name="Object 5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5474508"/>
              </p:ext>
            </p:extLst>
          </p:nvPr>
        </p:nvGraphicFramePr>
        <p:xfrm>
          <a:off x="2461949" y="2131441"/>
          <a:ext cx="6992148" cy="4564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5" name="Rectangle 9"/>
          <p:cNvSpPr>
            <a:spLocks noChangeArrowheads="1"/>
          </p:cNvSpPr>
          <p:nvPr/>
        </p:nvSpPr>
        <p:spPr bwMode="auto">
          <a:xfrm>
            <a:off x="2533278" y="1400030"/>
            <a:ext cx="5081071" cy="45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0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de-DE" altLang="de-DE" sz="1400" b="0" u="none" dirty="0" smtClean="0">
                <a:solidFill>
                  <a:srgbClr val="DF0024"/>
                </a:solidFill>
                <a:latin typeface="Verdana"/>
              </a:rPr>
              <a:t>Wegen der Nutzung von sozialen Medien gibt es Streit</a:t>
            </a:r>
          </a:p>
          <a:p>
            <a:pPr>
              <a:lnSpc>
                <a:spcPct val="85000"/>
              </a:lnSpc>
            </a:pPr>
            <a:r>
              <a:rPr lang="de-DE" altLang="de-DE" sz="1400" b="0" u="none" dirty="0" smtClean="0">
                <a:solidFill>
                  <a:srgbClr val="DF0024"/>
                </a:solidFill>
                <a:latin typeface="Verdana"/>
              </a:rPr>
              <a:t>mit den Eltern</a:t>
            </a:r>
            <a:endParaRPr lang="de-DE" altLang="de-DE" sz="1400" b="0" u="none" dirty="0">
              <a:solidFill>
                <a:srgbClr val="DF0024"/>
              </a:solidFill>
              <a:latin typeface="Verdana"/>
            </a:endParaRPr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504000" y="2274773"/>
            <a:ext cx="2004160" cy="3707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5357" tIns="52679" rIns="105357" bIns="52679" anchor="t">
            <a:spAutoFit/>
          </a:bodyPr>
          <a:lstStyle>
            <a:lvl1pPr defTabSz="1054100"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5410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541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541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541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541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541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541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541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insgesamt</a:t>
            </a: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DF0024"/>
                </a:solidFill>
                <a:latin typeface="Verdana"/>
              </a:rPr>
              <a:t>Mädchen</a:t>
            </a:r>
            <a:endParaRPr lang="de-DE" altLang="de-DE" sz="1200" b="0" u="none" dirty="0">
              <a:solidFill>
                <a:srgbClr val="DF0024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	- insgesamt</a:t>
            </a: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endParaRPr lang="de-DE" altLang="de-DE" sz="1200" b="0" u="none" dirty="0" smtClean="0">
              <a:solidFill>
                <a:srgbClr val="4D4D4D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	- 12- und 13-Jährige</a:t>
            </a: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	- 14- und 15-Jährige</a:t>
            </a: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	- 16- und 17-Jährige</a:t>
            </a: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DF0024"/>
                </a:solidFill>
                <a:latin typeface="Verdana"/>
              </a:rPr>
              <a:t>Jungen</a:t>
            </a:r>
            <a:endParaRPr lang="de-DE" altLang="de-DE" sz="1200" b="0" u="none" dirty="0">
              <a:solidFill>
                <a:srgbClr val="DF0024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	- insgesamt</a:t>
            </a: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	</a:t>
            </a:r>
            <a:r>
              <a:rPr lang="de-DE" altLang="de-DE" sz="1200" b="0" u="none" dirty="0">
                <a:solidFill>
                  <a:srgbClr val="4D4D4D"/>
                </a:solidFill>
                <a:latin typeface="Verdana"/>
              </a:rPr>
              <a:t>- 12- und 13-Jährige</a:t>
            </a: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>
                <a:solidFill>
                  <a:srgbClr val="4D4D4D"/>
                </a:solidFill>
                <a:latin typeface="Verdana"/>
              </a:rPr>
              <a:t>	- 14- und 15-Jährige</a:t>
            </a: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>
                <a:solidFill>
                  <a:srgbClr val="4D4D4D"/>
                </a:solidFill>
                <a:latin typeface="Verdana"/>
              </a:rPr>
              <a:t>	- 16- und 17-Jährige</a:t>
            </a:r>
          </a:p>
        </p:txBody>
      </p:sp>
      <p:sp>
        <p:nvSpPr>
          <p:cNvPr id="29" name="Text Box 13"/>
          <p:cNvSpPr txBox="1">
            <a:spLocks noChangeArrowheads="1"/>
          </p:cNvSpPr>
          <p:nvPr/>
        </p:nvSpPr>
        <p:spPr bwMode="auto">
          <a:xfrm>
            <a:off x="7970750" y="5856205"/>
            <a:ext cx="840593" cy="248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000" b="0" u="none" dirty="0" smtClean="0">
                <a:solidFill>
                  <a:srgbClr val="4D4D4D"/>
                </a:solidFill>
                <a:latin typeface="Verdana"/>
              </a:rPr>
              <a:t>weiß nicht</a:t>
            </a:r>
            <a:endParaRPr lang="de-DE" altLang="de-DE" sz="1000" b="0" u="none" dirty="0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30" name="Rectangle 14"/>
          <p:cNvSpPr>
            <a:spLocks noChangeArrowheads="1"/>
          </p:cNvSpPr>
          <p:nvPr/>
        </p:nvSpPr>
        <p:spPr bwMode="auto">
          <a:xfrm>
            <a:off x="7915992" y="5931987"/>
            <a:ext cx="96838" cy="968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/>
            </a:solidFill>
            <a:miter lim="800000"/>
            <a:headEnd/>
            <a:tailEnd/>
          </a:ln>
          <a:effectLst/>
          <a:extLst/>
        </p:spPr>
        <p:txBody>
          <a:bodyPr wrap="none" lIns="90000" tIns="46800" rIns="90000" bIns="46800" anchor="ctr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>
              <a:solidFill>
                <a:srgbClr val="DF0024"/>
              </a:solidFill>
            </a:endParaRPr>
          </a:p>
        </p:txBody>
      </p:sp>
      <p:sp>
        <p:nvSpPr>
          <p:cNvPr id="31" name="Rectangle 9"/>
          <p:cNvSpPr>
            <a:spLocks noChangeArrowheads="1"/>
          </p:cNvSpPr>
          <p:nvPr/>
        </p:nvSpPr>
        <p:spPr bwMode="auto">
          <a:xfrm>
            <a:off x="8431906" y="2116691"/>
            <a:ext cx="396262" cy="236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rgbClr val="4D4D4D"/>
                </a:solidFill>
                <a:latin typeface="Verdana"/>
              </a:rPr>
              <a:t>nie</a:t>
            </a:r>
            <a:endParaRPr lang="de-DE" altLang="de-DE" sz="1100" b="0" u="none" dirty="0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39" name="Rectangle 9"/>
          <p:cNvSpPr>
            <a:spLocks noChangeArrowheads="1"/>
          </p:cNvSpPr>
          <p:nvPr/>
        </p:nvSpPr>
        <p:spPr bwMode="auto">
          <a:xfrm>
            <a:off x="4883201" y="2116691"/>
            <a:ext cx="609462" cy="236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rgbClr val="4D4D4D"/>
                </a:solidFill>
                <a:latin typeface="Verdana"/>
              </a:rPr>
              <a:t>selten</a:t>
            </a:r>
            <a:endParaRPr lang="de-DE" altLang="de-DE" sz="1100" b="0" u="none" dirty="0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41" name="Rectangle 9"/>
          <p:cNvSpPr>
            <a:spLocks noChangeArrowheads="1"/>
          </p:cNvSpPr>
          <p:nvPr/>
        </p:nvSpPr>
        <p:spPr bwMode="auto">
          <a:xfrm>
            <a:off x="3014862" y="2116691"/>
            <a:ext cx="922047" cy="236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rgbClr val="4D4D4D"/>
                </a:solidFill>
                <a:latin typeface="Verdana"/>
              </a:rPr>
              <a:t>manchmal</a:t>
            </a:r>
            <a:endParaRPr lang="de-DE" altLang="de-DE" sz="1100" b="0" u="none" dirty="0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15" name="Rectangle 9"/>
          <p:cNvSpPr>
            <a:spLocks noChangeArrowheads="1"/>
          </p:cNvSpPr>
          <p:nvPr/>
        </p:nvSpPr>
        <p:spPr bwMode="auto">
          <a:xfrm>
            <a:off x="2496291" y="1869443"/>
            <a:ext cx="625491" cy="380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rgbClr val="4D4D4D"/>
                </a:solidFill>
                <a:latin typeface="Verdana"/>
              </a:rPr>
              <a:t>(sehr)</a:t>
            </a:r>
          </a:p>
          <a:p>
            <a:pPr algn="ctr"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rgbClr val="4D4D4D"/>
                </a:solidFill>
                <a:latin typeface="Verdana"/>
              </a:rPr>
              <a:t>häufig</a:t>
            </a:r>
            <a:endParaRPr lang="de-DE" altLang="de-DE" sz="1100" b="0" u="none" dirty="0">
              <a:solidFill>
                <a:srgbClr val="4D4D4D"/>
              </a:solidFill>
              <a:latin typeface="Verdana"/>
            </a:endParaRPr>
          </a:p>
        </p:txBody>
      </p:sp>
      <p:cxnSp>
        <p:nvCxnSpPr>
          <p:cNvPr id="18" name="Gerade Verbindung 17"/>
          <p:cNvCxnSpPr>
            <a:endCxn id="15" idx="2"/>
          </p:cNvCxnSpPr>
          <p:nvPr/>
        </p:nvCxnSpPr>
        <p:spPr bwMode="auto">
          <a:xfrm flipV="1">
            <a:off x="2803579" y="2249547"/>
            <a:ext cx="5458" cy="99536"/>
          </a:xfrm>
          <a:prstGeom prst="line">
            <a:avLst/>
          </a:prstGeom>
          <a:solidFill>
            <a:srgbClr val="000080"/>
          </a:solidFill>
          <a:ln w="31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9" name="Textfeld 18"/>
          <p:cNvSpPr txBox="1"/>
          <p:nvPr/>
        </p:nvSpPr>
        <p:spPr>
          <a:xfrm>
            <a:off x="7797628" y="6541200"/>
            <a:ext cx="13163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1200">
                <a:solidFill>
                  <a:srgbClr val="4D4D4D"/>
                </a:solidFill>
              </a:defRPr>
            </a:lvl1pPr>
          </a:lstStyle>
          <a:p>
            <a:r>
              <a:rPr lang="de-DE" sz="900" dirty="0" smtClean="0"/>
              <a:t>Angaben in Prozent</a:t>
            </a:r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3734838491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feld 12"/>
          <p:cNvSpPr txBox="1"/>
          <p:nvPr/>
        </p:nvSpPr>
        <p:spPr>
          <a:xfrm>
            <a:off x="8343450" y="6541200"/>
            <a:ext cx="22474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1200">
                <a:solidFill>
                  <a:srgbClr val="4D4D4D"/>
                </a:solidFill>
              </a:defRPr>
            </a:lvl1pPr>
          </a:lstStyle>
          <a:p>
            <a:r>
              <a:rPr lang="de-DE" sz="900" dirty="0" smtClean="0"/>
              <a:t> </a:t>
            </a:r>
            <a:endParaRPr lang="de-DE" sz="900" dirty="0"/>
          </a:p>
        </p:txBody>
      </p:sp>
      <p:sp>
        <p:nvSpPr>
          <p:cNvPr id="28" name="Rechteck 27"/>
          <p:cNvSpPr/>
          <p:nvPr/>
        </p:nvSpPr>
        <p:spPr>
          <a:xfrm>
            <a:off x="504000" y="6293341"/>
            <a:ext cx="1901483" cy="216982"/>
          </a:xfrm>
          <a:prstGeom prst="rect">
            <a:avLst/>
          </a:prstGeom>
        </p:spPr>
        <p:txBody>
          <a:bodyPr wrap="none" anchor="b">
            <a:spAutoFit/>
          </a:bodyPr>
          <a:lstStyle/>
          <a:p>
            <a:pPr>
              <a:lnSpc>
                <a:spcPct val="90000"/>
              </a:lnSpc>
            </a:pPr>
            <a:r>
              <a:rPr lang="de-DE" altLang="de-DE" sz="900" dirty="0">
                <a:solidFill>
                  <a:srgbClr val="4D4D4D"/>
                </a:solidFill>
              </a:rPr>
              <a:t>Basis: </a:t>
            </a:r>
            <a:r>
              <a:rPr lang="de-DE" altLang="de-DE" sz="900" dirty="0" smtClean="0">
                <a:solidFill>
                  <a:srgbClr val="4D4D4D"/>
                </a:solidFill>
              </a:rPr>
              <a:t>Nutzer sozialer Medien</a:t>
            </a:r>
            <a:endParaRPr lang="de-DE" altLang="de-DE" sz="900" dirty="0">
              <a:solidFill>
                <a:srgbClr val="4D4D4D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504000" y="411713"/>
            <a:ext cx="8857714" cy="461665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de-DE" sz="2400" dirty="0" smtClean="0">
                <a:solidFill>
                  <a:srgbClr val="DF0024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Zu wenig Schlaf wegen der Nutzung sozialer Medien</a:t>
            </a:r>
            <a:endParaRPr lang="de-DE" sz="2400" dirty="0">
              <a:solidFill>
                <a:srgbClr val="DF0024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9" name="Rectangle 9"/>
          <p:cNvSpPr>
            <a:spLocks noChangeArrowheads="1"/>
          </p:cNvSpPr>
          <p:nvPr/>
        </p:nvSpPr>
        <p:spPr bwMode="auto">
          <a:xfrm>
            <a:off x="2533278" y="1583157"/>
            <a:ext cx="5517088" cy="275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 anchorCtr="0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de-DE" altLang="de-DE" sz="1400" b="0" u="none" dirty="0" smtClean="0">
                <a:solidFill>
                  <a:srgbClr val="DF0024"/>
                </a:solidFill>
                <a:latin typeface="Verdana"/>
              </a:rPr>
              <a:t>Wegen der Nutzung von sozialen Medien schlafen zu wenig</a:t>
            </a:r>
            <a:endParaRPr lang="de-DE" altLang="de-DE" sz="1400" b="0" u="none" dirty="0">
              <a:solidFill>
                <a:srgbClr val="DF0024"/>
              </a:solidFill>
              <a:latin typeface="Verdana"/>
            </a:endParaRPr>
          </a:p>
        </p:txBody>
      </p:sp>
      <p:graphicFrame>
        <p:nvGraphicFramePr>
          <p:cNvPr id="14" name="Object 5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23862409"/>
              </p:ext>
            </p:extLst>
          </p:nvPr>
        </p:nvGraphicFramePr>
        <p:xfrm>
          <a:off x="2461949" y="2131441"/>
          <a:ext cx="6992148" cy="45640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5" name="Text Box 10"/>
          <p:cNvSpPr txBox="1">
            <a:spLocks noChangeArrowheads="1"/>
          </p:cNvSpPr>
          <p:nvPr/>
        </p:nvSpPr>
        <p:spPr bwMode="auto">
          <a:xfrm>
            <a:off x="504000" y="2274773"/>
            <a:ext cx="2004160" cy="37073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105357" tIns="52679" rIns="105357" bIns="52679" anchor="t">
            <a:spAutoFit/>
          </a:bodyPr>
          <a:lstStyle>
            <a:lvl1pPr defTabSz="1054100"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 defTabSz="105410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 defTabSz="10541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 defTabSz="10541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 defTabSz="10541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defTabSz="10541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defTabSz="10541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defTabSz="10541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defTabSz="10541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insgesamt</a:t>
            </a: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DF0024"/>
                </a:solidFill>
                <a:latin typeface="Verdana"/>
              </a:rPr>
              <a:t>Mädchen</a:t>
            </a:r>
            <a:endParaRPr lang="de-DE" altLang="de-DE" sz="1200" b="0" u="none" dirty="0">
              <a:solidFill>
                <a:srgbClr val="DF0024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	- insgesamt</a:t>
            </a: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endParaRPr lang="de-DE" altLang="de-DE" sz="1200" b="0" u="none" dirty="0" smtClean="0">
              <a:solidFill>
                <a:srgbClr val="4D4D4D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	- 12- und 13-Jährige</a:t>
            </a: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	- 14- und 15-Jährige</a:t>
            </a: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	- 16- und 17-Jährige</a:t>
            </a: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DF0024"/>
                </a:solidFill>
                <a:latin typeface="Verdana"/>
              </a:rPr>
              <a:t>Jungen</a:t>
            </a:r>
            <a:endParaRPr lang="de-DE" altLang="de-DE" sz="1200" b="0" u="none" dirty="0">
              <a:solidFill>
                <a:srgbClr val="DF0024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	- insgesamt</a:t>
            </a: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endParaRPr lang="de-DE" altLang="de-DE" sz="1200" b="0" u="none" dirty="0">
              <a:solidFill>
                <a:srgbClr val="4D4D4D"/>
              </a:solidFill>
              <a:latin typeface="Verdana"/>
            </a:endParaRP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 smtClean="0">
                <a:solidFill>
                  <a:srgbClr val="4D4D4D"/>
                </a:solidFill>
                <a:latin typeface="Verdana"/>
              </a:rPr>
              <a:t>	</a:t>
            </a:r>
            <a:r>
              <a:rPr lang="de-DE" altLang="de-DE" sz="1200" b="0" u="none" dirty="0">
                <a:solidFill>
                  <a:srgbClr val="4D4D4D"/>
                </a:solidFill>
                <a:latin typeface="Verdana"/>
              </a:rPr>
              <a:t>- 12- und 13-Jährige</a:t>
            </a: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>
                <a:solidFill>
                  <a:srgbClr val="4D4D4D"/>
                </a:solidFill>
                <a:latin typeface="Verdana"/>
              </a:rPr>
              <a:t>	- 14- und 15-Jährige</a:t>
            </a:r>
          </a:p>
          <a:p>
            <a:pPr>
              <a:lnSpc>
                <a:spcPct val="130000"/>
              </a:lnSpc>
              <a:tabLst>
                <a:tab pos="182563" algn="l"/>
              </a:tabLst>
            </a:pPr>
            <a:r>
              <a:rPr lang="de-DE" altLang="de-DE" sz="1200" b="0" u="none" dirty="0">
                <a:solidFill>
                  <a:srgbClr val="4D4D4D"/>
                </a:solidFill>
                <a:latin typeface="Verdana"/>
              </a:rPr>
              <a:t>	- 16- und 17-Jährige</a:t>
            </a:r>
          </a:p>
        </p:txBody>
      </p:sp>
      <p:sp>
        <p:nvSpPr>
          <p:cNvPr id="21" name="Rectangle 9"/>
          <p:cNvSpPr>
            <a:spLocks noChangeArrowheads="1"/>
          </p:cNvSpPr>
          <p:nvPr/>
        </p:nvSpPr>
        <p:spPr bwMode="auto">
          <a:xfrm>
            <a:off x="8431907" y="2116691"/>
            <a:ext cx="396262" cy="236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rgbClr val="4D4D4D"/>
                </a:solidFill>
                <a:latin typeface="Verdana"/>
              </a:rPr>
              <a:t>nie</a:t>
            </a:r>
            <a:endParaRPr lang="de-DE" altLang="de-DE" sz="1100" b="0" u="none" dirty="0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22" name="Rectangle 9"/>
          <p:cNvSpPr>
            <a:spLocks noChangeArrowheads="1"/>
          </p:cNvSpPr>
          <p:nvPr/>
        </p:nvSpPr>
        <p:spPr bwMode="auto">
          <a:xfrm>
            <a:off x="4803491" y="2116691"/>
            <a:ext cx="609462" cy="236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rgbClr val="4D4D4D"/>
                </a:solidFill>
                <a:latin typeface="Verdana"/>
              </a:rPr>
              <a:t>selten</a:t>
            </a:r>
            <a:endParaRPr lang="de-DE" altLang="de-DE" sz="1100" b="0" u="none" dirty="0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23" name="Rectangle 9"/>
          <p:cNvSpPr>
            <a:spLocks noChangeArrowheads="1"/>
          </p:cNvSpPr>
          <p:nvPr/>
        </p:nvSpPr>
        <p:spPr bwMode="auto">
          <a:xfrm>
            <a:off x="3043464" y="2116691"/>
            <a:ext cx="922047" cy="2362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rgbClr val="4D4D4D"/>
                </a:solidFill>
                <a:latin typeface="Verdana"/>
              </a:rPr>
              <a:t>manchmal</a:t>
            </a:r>
            <a:endParaRPr lang="de-DE" altLang="de-DE" sz="1100" b="0" u="none" dirty="0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16" name="Text Box 13"/>
          <p:cNvSpPr txBox="1">
            <a:spLocks noChangeArrowheads="1"/>
          </p:cNvSpPr>
          <p:nvPr/>
        </p:nvSpPr>
        <p:spPr bwMode="auto">
          <a:xfrm>
            <a:off x="7970750" y="5856205"/>
            <a:ext cx="840593" cy="2484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r>
              <a:rPr lang="de-DE" altLang="de-DE" sz="1000" b="0" u="none" dirty="0" smtClean="0">
                <a:solidFill>
                  <a:srgbClr val="4D4D4D"/>
                </a:solidFill>
                <a:latin typeface="Verdana"/>
              </a:rPr>
              <a:t>weiß nicht</a:t>
            </a:r>
            <a:endParaRPr lang="de-DE" altLang="de-DE" sz="1000" b="0" u="none" dirty="0">
              <a:solidFill>
                <a:srgbClr val="4D4D4D"/>
              </a:solidFill>
              <a:latin typeface="Verdana"/>
            </a:endParaRPr>
          </a:p>
        </p:txBody>
      </p:sp>
      <p:sp>
        <p:nvSpPr>
          <p:cNvPr id="17" name="Rectangle 14"/>
          <p:cNvSpPr>
            <a:spLocks noChangeArrowheads="1"/>
          </p:cNvSpPr>
          <p:nvPr/>
        </p:nvSpPr>
        <p:spPr bwMode="auto">
          <a:xfrm>
            <a:off x="7915992" y="5931987"/>
            <a:ext cx="96838" cy="96838"/>
          </a:xfrm>
          <a:prstGeom prst="rect">
            <a:avLst/>
          </a:prstGeom>
          <a:solidFill>
            <a:schemeClr val="bg1"/>
          </a:solidFill>
          <a:ln w="3175">
            <a:solidFill>
              <a:schemeClr val="bg2"/>
            </a:solidFill>
            <a:miter lim="800000"/>
            <a:headEnd/>
            <a:tailEnd/>
          </a:ln>
          <a:effectLst/>
          <a:extLst/>
        </p:spPr>
        <p:txBody>
          <a:bodyPr wrap="none" lIns="90000" tIns="46800" rIns="90000" bIns="46800" anchor="ctr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endParaRPr lang="de-DE" altLang="de-DE">
              <a:solidFill>
                <a:srgbClr val="DF0024"/>
              </a:solidFill>
            </a:endParaRPr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2496291" y="1869443"/>
            <a:ext cx="625491" cy="380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b">
            <a:spAutoFit/>
          </a:bodyPr>
          <a:lstStyle>
            <a:lvl1pPr>
              <a:defRPr b="1" u="sng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b="1" u="sng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b="1" u="sng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b="1" u="sng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b="1" u="sng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ts val="1800"/>
              </a:lnSpc>
              <a:spcBef>
                <a:spcPct val="0"/>
              </a:spcBef>
              <a:spcAft>
                <a:spcPct val="0"/>
              </a:spcAft>
              <a:defRPr b="1" u="sng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rgbClr val="4D4D4D"/>
                </a:solidFill>
                <a:latin typeface="Verdana"/>
              </a:rPr>
              <a:t>(sehr)</a:t>
            </a:r>
          </a:p>
          <a:p>
            <a:pPr algn="ctr">
              <a:lnSpc>
                <a:spcPct val="85000"/>
              </a:lnSpc>
            </a:pPr>
            <a:r>
              <a:rPr lang="de-DE" altLang="de-DE" sz="1100" b="0" u="none" dirty="0" smtClean="0">
                <a:solidFill>
                  <a:srgbClr val="4D4D4D"/>
                </a:solidFill>
                <a:latin typeface="Verdana"/>
              </a:rPr>
              <a:t>häufig</a:t>
            </a:r>
            <a:endParaRPr lang="de-DE" altLang="de-DE" sz="1100" b="0" u="none" dirty="0">
              <a:solidFill>
                <a:srgbClr val="4D4D4D"/>
              </a:solidFill>
              <a:latin typeface="Verdana"/>
            </a:endParaRPr>
          </a:p>
        </p:txBody>
      </p:sp>
      <p:cxnSp>
        <p:nvCxnSpPr>
          <p:cNvPr id="26" name="Gerade Verbindung 25"/>
          <p:cNvCxnSpPr>
            <a:endCxn id="20" idx="2"/>
          </p:cNvCxnSpPr>
          <p:nvPr/>
        </p:nvCxnSpPr>
        <p:spPr bwMode="auto">
          <a:xfrm flipV="1">
            <a:off x="2803579" y="2249547"/>
            <a:ext cx="5458" cy="99536"/>
          </a:xfrm>
          <a:prstGeom prst="line">
            <a:avLst/>
          </a:prstGeom>
          <a:solidFill>
            <a:srgbClr val="000080"/>
          </a:solidFill>
          <a:ln w="31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Textfeld 26"/>
          <p:cNvSpPr txBox="1"/>
          <p:nvPr/>
        </p:nvSpPr>
        <p:spPr>
          <a:xfrm>
            <a:off x="7797628" y="6541200"/>
            <a:ext cx="131638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algn="ctr">
              <a:defRPr sz="1200">
                <a:solidFill>
                  <a:srgbClr val="4D4D4D"/>
                </a:solidFill>
              </a:defRPr>
            </a:lvl1pPr>
          </a:lstStyle>
          <a:p>
            <a:r>
              <a:rPr lang="de-DE" sz="900" dirty="0" smtClean="0"/>
              <a:t>Angaben in Prozent</a:t>
            </a:r>
            <a:endParaRPr lang="de-DE" sz="900" dirty="0"/>
          </a:p>
        </p:txBody>
      </p:sp>
    </p:spTree>
    <p:extLst>
      <p:ext uri="{BB962C8B-B14F-4D97-AF65-F5344CB8AC3E}">
        <p14:creationId xmlns:p14="http://schemas.microsoft.com/office/powerpoint/2010/main" val="93448462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st1">
  <a:themeElements>
    <a:clrScheme name="forsa CI Hausfarben">
      <a:dk1>
        <a:srgbClr val="DF0024"/>
      </a:dk1>
      <a:lt1>
        <a:srgbClr val="FFFFFF"/>
      </a:lt1>
      <a:dk2>
        <a:srgbClr val="DF0024"/>
      </a:dk2>
      <a:lt2>
        <a:srgbClr val="4D4D4D"/>
      </a:lt2>
      <a:accent1>
        <a:srgbClr val="FF4545"/>
      </a:accent1>
      <a:accent2>
        <a:srgbClr val="FF8383"/>
      </a:accent2>
      <a:accent3>
        <a:srgbClr val="FFC1C1"/>
      </a:accent3>
      <a:accent4>
        <a:srgbClr val="7F7F7F"/>
      </a:accent4>
      <a:accent5>
        <a:srgbClr val="B4B4B4"/>
      </a:accent5>
      <a:accent6>
        <a:srgbClr val="E6E6E6"/>
      </a:accent6>
      <a:hlink>
        <a:srgbClr val="B4B4B4"/>
      </a:hlink>
      <a:folHlink>
        <a:srgbClr val="E6E6E6"/>
      </a:folHlink>
    </a:clrScheme>
    <a:fontScheme name="Ganymed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80"/>
        </a:solidFill>
        <a:ln w="6350" cap="flat" cmpd="sng" algn="ctr">
          <a:solidFill>
            <a:srgbClr val="969696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solidFill>
          <a:srgbClr val="000080"/>
        </a:solidFill>
        <a:ln w="6350" cap="flat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/>
      <a:lstStyle/>
    </a:lnDef>
    <a:txDef>
      <a:spPr>
        <a:noFill/>
      </a:spPr>
      <a:bodyPr wrap="none" rtlCol="0">
        <a:spAutoFit/>
      </a:bodyPr>
      <a:lstStyle>
        <a:defPPr>
          <a:defRPr dirty="0" smtClean="0"/>
        </a:defPPr>
      </a:lstStyle>
    </a:tx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C80000"/>
        </a:dk2>
        <a:lt2>
          <a:srgbClr val="969696"/>
        </a:lt2>
        <a:accent1>
          <a:srgbClr val="EE3712"/>
        </a:accent1>
        <a:accent2>
          <a:srgbClr val="F48562"/>
        </a:accent2>
        <a:accent3>
          <a:srgbClr val="FFFFFF"/>
        </a:accent3>
        <a:accent4>
          <a:srgbClr val="000000"/>
        </a:accent4>
        <a:accent5>
          <a:srgbClr val="F5AEAA"/>
        </a:accent5>
        <a:accent6>
          <a:srgbClr val="DD7858"/>
        </a:accent6>
        <a:hlink>
          <a:srgbClr val="3D7BB9"/>
        </a:hlink>
        <a:folHlink>
          <a:srgbClr val="2A54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4">
        <a:dk1>
          <a:srgbClr val="000000"/>
        </a:dk1>
        <a:lt1>
          <a:srgbClr val="FFFFFF"/>
        </a:lt1>
        <a:dk2>
          <a:srgbClr val="C42D21"/>
        </a:dk2>
        <a:lt2>
          <a:srgbClr val="969696"/>
        </a:lt2>
        <a:accent1>
          <a:srgbClr val="C42D21"/>
        </a:accent1>
        <a:accent2>
          <a:srgbClr val="F48562"/>
        </a:accent2>
        <a:accent3>
          <a:srgbClr val="FFFFFF"/>
        </a:accent3>
        <a:accent4>
          <a:srgbClr val="000000"/>
        </a:accent4>
        <a:accent5>
          <a:srgbClr val="DEADAB"/>
        </a:accent5>
        <a:accent6>
          <a:srgbClr val="DD7858"/>
        </a:accent6>
        <a:hlink>
          <a:srgbClr val="3D7BB9"/>
        </a:hlink>
        <a:folHlink>
          <a:srgbClr val="2A54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5">
        <a:dk1>
          <a:srgbClr val="000000"/>
        </a:dk1>
        <a:lt1>
          <a:srgbClr val="FFFFFF"/>
        </a:lt1>
        <a:dk2>
          <a:srgbClr val="C42D21"/>
        </a:dk2>
        <a:lt2>
          <a:srgbClr val="969696"/>
        </a:lt2>
        <a:accent1>
          <a:srgbClr val="EC685D"/>
        </a:accent1>
        <a:accent2>
          <a:srgbClr val="F29A93"/>
        </a:accent2>
        <a:accent3>
          <a:srgbClr val="FFFFFF"/>
        </a:accent3>
        <a:accent4>
          <a:srgbClr val="000000"/>
        </a:accent4>
        <a:accent5>
          <a:srgbClr val="F4B9B6"/>
        </a:accent5>
        <a:accent6>
          <a:srgbClr val="DB8B85"/>
        </a:accent6>
        <a:hlink>
          <a:srgbClr val="88A9C0"/>
        </a:hlink>
        <a:folHlink>
          <a:srgbClr val="41759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6">
        <a:dk1>
          <a:srgbClr val="000000"/>
        </a:dk1>
        <a:lt1>
          <a:srgbClr val="FFFFFF"/>
        </a:lt1>
        <a:dk2>
          <a:srgbClr val="C00418"/>
        </a:dk2>
        <a:lt2>
          <a:srgbClr val="D9D2CF"/>
        </a:lt2>
        <a:accent1>
          <a:srgbClr val="D86748"/>
        </a:accent1>
        <a:accent2>
          <a:srgbClr val="ECB59D"/>
        </a:accent2>
        <a:accent3>
          <a:srgbClr val="FFFFFF"/>
        </a:accent3>
        <a:accent4>
          <a:srgbClr val="000000"/>
        </a:accent4>
        <a:accent5>
          <a:srgbClr val="E9B8B1"/>
        </a:accent5>
        <a:accent6>
          <a:srgbClr val="D6A48E"/>
        </a:accent6>
        <a:hlink>
          <a:srgbClr val="B0A5A1"/>
        </a:hlink>
        <a:folHlink>
          <a:srgbClr val="85746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474</Words>
  <Application>Microsoft Office PowerPoint</Application>
  <PresentationFormat>A4-Papier (210x297 mm)</PresentationFormat>
  <Paragraphs>323</Paragraphs>
  <Slides>11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5" baseType="lpstr">
      <vt:lpstr>Arial</vt:lpstr>
      <vt:lpstr>Calibri</vt:lpstr>
      <vt:lpstr>Verdana</vt:lpstr>
      <vt:lpstr>Test1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forsa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Wolfgang Wiktor</dc:creator>
  <cp:lastModifiedBy>Brodtmann, Petra</cp:lastModifiedBy>
  <cp:revision>1176</cp:revision>
  <cp:lastPrinted>2018-02-13T09:08:07Z</cp:lastPrinted>
  <dcterms:created xsi:type="dcterms:W3CDTF">2015-03-04T11:32:42Z</dcterms:created>
  <dcterms:modified xsi:type="dcterms:W3CDTF">2018-02-19T08:50:00Z</dcterms:modified>
</cp:coreProperties>
</file>